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256" r:id="rId2"/>
    <p:sldId id="257" r:id="rId3"/>
    <p:sldId id="259" r:id="rId4"/>
    <p:sldId id="267" r:id="rId5"/>
    <p:sldId id="268" r:id="rId6"/>
    <p:sldId id="279" r:id="rId7"/>
    <p:sldId id="285" r:id="rId8"/>
    <p:sldId id="290" r:id="rId9"/>
    <p:sldId id="295" r:id="rId10"/>
    <p:sldId id="296" r:id="rId11"/>
    <p:sldId id="307" r:id="rId12"/>
    <p:sldId id="311" r:id="rId13"/>
    <p:sldId id="297" r:id="rId14"/>
    <p:sldId id="318" r:id="rId15"/>
    <p:sldId id="319" r:id="rId16"/>
    <p:sldId id="322" r:id="rId17"/>
    <p:sldId id="331" r:id="rId18"/>
    <p:sldId id="329" r:id="rId19"/>
    <p:sldId id="332" r:id="rId20"/>
    <p:sldId id="340" r:id="rId21"/>
    <p:sldId id="348" r:id="rId22"/>
    <p:sldId id="352" r:id="rId23"/>
    <p:sldId id="360" r:id="rId24"/>
    <p:sldId id="361" r:id="rId25"/>
    <p:sldId id="362" r:id="rId26"/>
    <p:sldId id="365" r:id="rId27"/>
    <p:sldId id="368" r:id="rId28"/>
    <p:sldId id="371" r:id="rId29"/>
    <p:sldId id="370" r:id="rId30"/>
    <p:sldId id="372" r:id="rId31"/>
    <p:sldId id="376" r:id="rId32"/>
    <p:sldId id="377" r:id="rId33"/>
    <p:sldId id="378" r:id="rId34"/>
    <p:sldId id="381" r:id="rId35"/>
    <p:sldId id="384" r:id="rId36"/>
    <p:sldId id="385" r:id="rId37"/>
    <p:sldId id="387" r:id="rId38"/>
    <p:sldId id="390" r:id="rId39"/>
    <p:sldId id="391" r:id="rId40"/>
    <p:sldId id="393" r:id="rId41"/>
    <p:sldId id="398" r:id="rId42"/>
    <p:sldId id="401" r:id="rId43"/>
    <p:sldId id="397" r:id="rId44"/>
    <p:sldId id="399" r:id="rId45"/>
    <p:sldId id="403" r:id="rId46"/>
    <p:sldId id="40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6A4"/>
    <a:srgbClr val="3868D4"/>
    <a:srgbClr val="E8E8E6"/>
    <a:srgbClr val="9E9C9F"/>
    <a:srgbClr val="252525"/>
    <a:srgbClr val="202020"/>
    <a:srgbClr val="1D95F4"/>
    <a:srgbClr val="23A6FE"/>
    <a:srgbClr val="66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950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E0E13-B01F-4269-8E20-698A6C7092FF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51E7-1C95-4B38-BA68-016F63B57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8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 r="37751"/>
          <a:stretch/>
        </p:blipFill>
        <p:spPr>
          <a:xfrm>
            <a:off x="0" y="0"/>
            <a:ext cx="2402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odkb-csto.org/news/news_odkb/aviatsionnye_ucheniya_odkb_vozdushnyy_most_2018_vpervye_startovali_v_ekaterinburge/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odkb-csto.org/news/news_odkb/v_khode_ucheniya_razvedpodrazdeleniy_poisk_2018_boevye_plovtsy_likvidirovali_gruppu_boevikov-13310/" TargetMode="External"/><Relationship Id="rId7" Type="http://schemas.openxmlformats.org/officeDocument/2006/relationships/image" Target="../media/image28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v_kyrgyzskoy_respublike_nachalos_komandno_shtabnoe_uchenie_s_voinskimi_kontingentami_kollektivnykh_s-13402/" TargetMode="Externa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odkb-csto.org/news/news_odkb/na_zavershayushchem_etape_ucheniya_ksor_odkb_vzaimodeystvie_2018_v_kyrgyzstane_zadeystvovali_operati-13628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s://odkb-csto.org/news/news_odkb/v_sverdlovskoy_oblasti_30_oktyabrya_nachalos_sovmestnoe_uchenie_s_mirotvorcheskimi_silami_odkb_nerush/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sovet_parlamentskoy_assambleya_odkb_prinyal_ryad_resheniy_dlya_obespecheniya_kollektivnoy_bezopasnos-13841/" TargetMode="External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rukovoditeli_spetspodrazdeleniy_politsii_gosudarstv_chlenov_odkb_i_rosgvardii_vydelennykh_v_sostav_m/" TargetMode="External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https://odkb-csto.org/news/news_odkb/v_astane_8_noyabrya_proshla_sessiya_soveta_kollektivnoy_bezopasnosti_odkb_i_sostoyalos_sovmestnoe_za-13920/" TargetMode="External"/><Relationship Id="rId7" Type="http://schemas.openxmlformats.org/officeDocument/2006/relationships/image" Target="../media/image51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s://odkb-csto.org/news/news_odkb/sekretariat_odkb_i_upravlenie_po_kontrterrorizmu_oon_podpisali_memorandum_o_vzaimoponimanii/" TargetMode="External"/><Relationship Id="rId7" Type="http://schemas.openxmlformats.org/officeDocument/2006/relationships/image" Target="../media/image54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s://odkb-csto.org/news/news_odkb/v_zheneve_23_noyabrya_sostoyalos_4_e_koordinatsionnoe_soveshchanie_mezhdu_odkb_i_mkkk_na_vysokom_uro/" TargetMode="External"/><Relationship Id="rId7" Type="http://schemas.openxmlformats.org/officeDocument/2006/relationships/image" Target="../media/image57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odkb-csto.org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institut2018/" TargetMode="External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secretar2019/" TargetMode="External"/><Relationship Id="rId7" Type="http://schemas.openxmlformats.org/officeDocument/2006/relationships/image" Target="../media/image64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s://odkb-csto.org/news/news_odkb/Semerikov_posol_TJ/" TargetMode="External"/><Relationship Id="rId7" Type="http://schemas.openxmlformats.org/officeDocument/2006/relationships/image" Target="../media/image66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v-odkb-sostoyalsya-zaklyuchitelnyy-etap-delovoy-igry-po-predotvrashcheniyu-i-uregulirovaniyu-krizisn/" TargetMode="External"/><Relationship Id="rId9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s://odkb-csto.org/news/news_odkb/v-moskve-sostoyalis-konsultatsii-ekspertov-gosudarstv-chlenov-odkb-o-vzaimodeystvii-po-voprosam-kont/" TargetMode="External"/><Relationship Id="rId7" Type="http://schemas.openxmlformats.org/officeDocument/2006/relationships/image" Target="../media/image73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s://odkb-csto.org/news/news_odkb/odkb-i-mid-rossii-podpisali-izmenenie-v-soglashenie-ob-usloviyakh-prebyvaniya-sekretariata-organizats/" TargetMode="External"/><Relationship Id="rId7" Type="http://schemas.openxmlformats.org/officeDocument/2006/relationships/image" Target="../media/image76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hyperlink" Target="https://odkb-csto.org/news/news_odkb/ispolnyayushchiy-obyazannosti-generalnogo-sekretarya-odkb-valeriy-semerikov-prinyal-pomoshchnika-gen/" TargetMode="External"/><Relationship Id="rId7" Type="http://schemas.openxmlformats.org/officeDocument/2006/relationships/image" Target="../media/image79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s://odkb-csto.org/news/news_odkb/direktor-moskovskovskogo-byuro-mezhdunarodnoy-organizatsii-po-migratsii-posetil-sekretariat-odkb-gde/" TargetMode="External"/><Relationship Id="rId7" Type="http://schemas.openxmlformats.org/officeDocument/2006/relationships/image" Target="../media/image82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hyperlink" Target="https://odkb-csto.org/news/news_odkb/ispolnyayushchiy-obyazannosti-generalnogo-sekretarya-odkb-valeriy-semerikov-prinyal-glavu-regionalno/" TargetMode="External"/><Relationship Id="rId7" Type="http://schemas.openxmlformats.org/officeDocument/2006/relationships/image" Target="../media/image85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vysshie-administrativno-dolzhnostnye-litsa-odkb-sng-i-shos-23-aprelya-provedut-vstrechu-dlya-obsuzhd/" TargetMode="External"/><Relationship Id="rId7" Type="http://schemas.openxmlformats.org/officeDocument/2006/relationships/image" Target="../media/image88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odkb-csto.org/news/news_odkb/v_kyrgyzstane_podveli_itogi_organizatsii_i_provedeniya_mezhdunarodnykh_ucheniy_kinologicheskikh_sluzh-12952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delegatsiya-sekretariata-odkb-vo-glave-s-ispolnyayushchim-obyazannosti-generalnogo-sekretarya-odkb-v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ispolnyayushchiy-obyazannosti-generalnogo-sekretarya-odkb-valeriy-semerikov-provel-peregovory-s-gene/" TargetMode="External"/><Relationship Id="rId7" Type="http://schemas.openxmlformats.org/officeDocument/2006/relationships/image" Target="../media/image91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hyperlink" Target="https://odkb-csto.org/news/news_odkb/ispolnyayushchiy-obyazannosti-generalnogo-sekretarya-odkb-valeriy-semerikov-i-ministr-oborony-serbii/" TargetMode="External"/><Relationship Id="rId7" Type="http://schemas.openxmlformats.org/officeDocument/2006/relationships/image" Target="../media/image93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prezident-kyrgyzstana-sooronbay-zheenbekov-prinyal-uchastnikov-zasedaniya-soveta-ministrov-oborony-g/" TargetMode="External"/><Relationship Id="rId7" Type="http://schemas.openxmlformats.org/officeDocument/2006/relationships/image" Target="../media/image96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hyperlink" Target="https://odkb-csto.org/news/news_odkb/ispolnyayushchiy-obyazannosti-generalnogo-sekretarya-odkb-valeriy-semerikov-prinyal-uchastie-v-otkry/" TargetMode="External"/><Relationship Id="rId7" Type="http://schemas.openxmlformats.org/officeDocument/2006/relationships/image" Target="../media/image98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sovet-ministrov-inostrannykh-del-odkb-na-zasedanii-v-bishkeke-odobril-plan-kollektivnykh-deystviy-go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ispolnyayushchiy-obyazannosti-generalnogo-sekretarya-odkb-valeriy-semerikov-vystupil-na-vyezdnom-zas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nachalsya-vyapusk-obshchestvenno-politicheskogo-izdaniya-soyuzniki-odkb-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hyperlink" Target="https://odkb-csto.org/news/news_odkb/ispolnyayushchiy-obyazannosti-generalnogo-sekretarya-odkb-valeriy-semerikov-primet-uchastie-v-19-m-z/" TargetMode="External"/><Relationship Id="rId7" Type="http://schemas.openxmlformats.org/officeDocument/2006/relationships/image" Target="../media/image107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sily-i-sredstva-razvedki-vooruzhennykh-sil-gosudarstv-chlenov-odkb-gotovyatsya-k-sovmestnomu-operati/" TargetMode="External"/><Relationship Id="rId7" Type="http://schemas.openxmlformats.org/officeDocument/2006/relationships/image" Target="../media/image110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v_khode_pervogo_etapa_nelegal_2018_v_gosudarstvakh_chlenakh_odkb_vyyavleno_bolee_73_tysyach_narushen-12954/" TargetMode="External"/><Relationship Id="rId7" Type="http://schemas.openxmlformats.org/officeDocument/2006/relationships/image" Target="../media/image9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hyperlink" Target="https://odkb-csto.org/news/news_odkb/sovershenstvovanie-mekhanizmov-zashchity-i-informatsionnogo-prostranstva-odkb-trebuyut-konsolidatsii/" TargetMode="External"/><Relationship Id="rId7" Type="http://schemas.openxmlformats.org/officeDocument/2006/relationships/image" Target="../media/image112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zamestitel-generalnogo-sekretarya-odkb-pyetr-tikhonovskiy-prinyal-uchastie-v-ezhegodnoy-konferentsii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hyperlink" Target="https://odkb-csto.org/news/news_odkb/komitet-sekretarey-sovetov-bezopasnosti-odkb-na-zasedanii-v-bishkeke-27-iyunya-obsudil-situatsiyu-v-/" TargetMode="External"/><Relationship Id="rId7" Type="http://schemas.openxmlformats.org/officeDocument/2006/relationships/image" Target="../media/image116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delegatsiya-sekretariata-odkb-posetila-yubileynyy-mezhdunarodnyy-voenno-tekhnicheskiy-forum-armiya-2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press-konferentsiya-ispolnyayushchego-obyazannosti-generalnogo-sekretarya-odkb-valeriya-semerikova/" TargetMode="External"/><Relationship Id="rId7" Type="http://schemas.openxmlformats.org/officeDocument/2006/relationships/image" Target="../media/image120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7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odkb-csto.org/news/news_odkb/na-zasedanii-postoyannogo-soveta-odkb-rassmotreny-proekty-zayavleniy-po-borbe-s-geroizatsiey-natsizm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5.jpg"/><Relationship Id="rId7" Type="http://schemas.openxmlformats.org/officeDocument/2006/relationships/image" Target="../media/image4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odkb-csto.org/news/news_odkb/deyatelnost-odkb-v-podderzhku-obyazatelstv-obse-po-obespecheniyu-voenno-politicheskikh-aspektov-bezo/" TargetMode="External"/><Relationship Id="rId4" Type="http://schemas.openxmlformats.org/officeDocument/2006/relationships/hyperlink" Target="https://odkb-csto.org/news/news_odkb/v_kyrgyzstane_v_cholpon_ate_sostoyalos_xx_zasedanie_koordinatsionnogo_soveta_rukovoditeley_kompetent-12839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odkb-csto.org/news/news_odkb/zamestitel_generalnogo_sekretarya_odkb_valeriy_semerikov_obsudil_s_pomoshchnikom_generalnogo_sekreta-12962/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na_zasedanii_mezhgosudarstvennoy_komissii_po_voenno_ekonomicheskomu_sotrudnichestvu_odkb_v_almaty_so/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odkb-csto.org/news/news_odkb/ucheniya_spasateley_gosudarstv_chlenov_odkb_skala_2018_v_kazakhstane_kak_deystvovat_vo_vremya_zemlet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dkb-csto.org/news/news_odkb/v_nyu_yorke_sostoyalas_vstrecha_ministrov_inostrannykh_del_gosudarstv_chlenov_odkb_prinyaty_zayavlen/" TargetMode="External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odkb-csto.org/news/news_odkb/_v_kazakhstane_nachalos_taktiko_spetsialnoe_uchenie_s_silami_i_sredstvami_razvedyvatelnykh_sluzhb_i_/" TargetMode="External"/><Relationship Id="rId7" Type="http://schemas.openxmlformats.org/officeDocument/2006/relationships/image" Target="../media/image22.jpeg"/><Relationship Id="rId2" Type="http://schemas.openxmlformats.org/officeDocument/2006/relationships/hyperlink" Target="https://odkb-csto.org/news/news_odkb/v_kyrgyzstane_v_cholpon_ate_sostoyalos_xx_zasedanie_koordinatsionnogo_soveta_rukovoditeley_kompetent-12839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2"/>
            <a:ext cx="9144000" cy="6858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5126298"/>
            <a:ext cx="9144000" cy="1282888"/>
          </a:xfrm>
          <a:prstGeom prst="rect">
            <a:avLst/>
          </a:prstGeom>
          <a:gradFill flip="none" rotWithShape="1">
            <a:gsLst>
              <a:gs pos="0">
                <a:srgbClr val="202020"/>
              </a:gs>
              <a:gs pos="52000">
                <a:srgbClr val="E8E8E6"/>
              </a:gs>
              <a:gs pos="97000">
                <a:srgbClr val="25252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876" y="4895849"/>
            <a:ext cx="8691351" cy="1189487"/>
          </a:xfrm>
        </p:spPr>
        <p:txBody>
          <a:bodyPr anchor="ctr">
            <a:noAutofit/>
          </a:bodyPr>
          <a:lstStyle/>
          <a:p>
            <a:pPr algn="r"/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Хронология </a:t>
            </a:r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событий  </a:t>
            </a: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2018 -2019 годы</a:t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 smtClean="0">
                <a:solidFill>
                  <a:srgbClr val="FFC000"/>
                </a:solidFill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endParaRPr lang="ru-RU" sz="1400" b="1" i="1" dirty="0">
              <a:solidFill>
                <a:srgbClr val="002060"/>
              </a:solidFill>
              <a:latin typeface="Adventure" panose="02000503020000020003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8877" y="1539138"/>
            <a:ext cx="8691350" cy="2104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Adventure" panose="02000503020000020003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40" y="39318"/>
            <a:ext cx="775512" cy="7755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92722" y="55599"/>
            <a:ext cx="5951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400" b="1" dirty="0" smtClean="0">
                <a:solidFill>
                  <a:srgbClr val="226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226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Договора                                          </a:t>
            </a:r>
          </a:p>
          <a:p>
            <a:pPr algn="ctr"/>
            <a:r>
              <a:rPr lang="ru-RU" sz="2800" b="1" dirty="0">
                <a:solidFill>
                  <a:srgbClr val="226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226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о </a:t>
            </a:r>
            <a:r>
              <a:rPr lang="ru-RU" sz="2800" b="1" dirty="0">
                <a:solidFill>
                  <a:srgbClr val="226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01.10.2018.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Авиационные учения ОДКБ «Воздушный мост – 2018» впервые стартовали в Екатеринбурге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https://odkb-csto.org/news/news_odkb/aviatsionnye_ucheniya_odkb_vozdushnyy_most_2018_vpervye_startovali_v_ekaterinburge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IMG_39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1436688"/>
            <a:ext cx="3311070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G_39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93" y="3942509"/>
            <a:ext cx="2891648" cy="19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G_41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80" y="2891173"/>
            <a:ext cx="2459775" cy="16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04.10.2018.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ходе учения </a:t>
            </a:r>
            <a:r>
              <a:rPr lang="ru-RU" b="1" dirty="0" err="1"/>
              <a:t>разведподразделений</a:t>
            </a:r>
            <a:r>
              <a:rPr lang="ru-RU" b="1" dirty="0"/>
              <a:t> "Поиск-2018" боевые пловцы "ликвидировали" группу боевиков  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https://odkb-csto.org/news/news_odkb/v_khode_ucheniya_razvedpodrazdeleniy_poisk_2018_boevye_plovtsy_likvidirovali_gruppu_boevikov-13310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IMG_1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25" y="1588592"/>
            <a:ext cx="3154753" cy="20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11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3057525"/>
            <a:ext cx="3351652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dkb-csto.org/upload/iblock/f89/f89fb8e7b6687387c53988f3d902542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33" y="3534646"/>
            <a:ext cx="3496216" cy="233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ZVF_7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23" y="3531531"/>
            <a:ext cx="3379814" cy="22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38549" y="1704541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10.10.2018.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Кыргызской Республике началось командно-штабное учение с воинскими контингентами Коллективных сил оперативного реагирования ОДКБ «Взаимодействие-2018»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https://odkb-csto.org/news/news_odkb/v_kyrgyzskoy_respublike_nachalos_komandno_shtabnoe_uchenie_s_voinskimi_kontingentami_kollektivnykh_s-13402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22" y="2073873"/>
            <a:ext cx="2409824" cy="159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55" y="2155613"/>
            <a:ext cx="2743219" cy="181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ZVF_73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16" y="3819526"/>
            <a:ext cx="2947333" cy="19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1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91890" y="1666875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13.10.2018.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завершающем этапе учения КСОР ОДКБ «Взаимодействие-2018» в Кыргызстане задействовали оперативно-тактический комплекс «Искандер-М»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https://odkb-csto.org/news/news_odkb/na_zavershayushchem_etape_ucheniya_ksor_odkb_vzaimodeystvie_2018_v_kyrgyzstane_zadeystvovali_operati-13628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ZVF_85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01" y="3849283"/>
            <a:ext cx="3045578" cy="201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ZVF_76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56" y="1851541"/>
            <a:ext cx="2667594" cy="17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ZVF_85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256" y="3453493"/>
            <a:ext cx="2983825" cy="197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ZVF_86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59" y="2109415"/>
            <a:ext cx="2942954" cy="19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30.10.2018.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Свердловской области 30 октября началось </a:t>
            </a:r>
            <a:endParaRPr lang="ru-RU" b="1" dirty="0" smtClean="0"/>
          </a:p>
          <a:p>
            <a:r>
              <a:rPr lang="ru-RU" b="1" dirty="0" smtClean="0"/>
              <a:t>совместное </a:t>
            </a:r>
            <a:r>
              <a:rPr lang="ru-RU" b="1" dirty="0"/>
              <a:t>учение с Миротворческими силами ОДКБ "Нерушимое братство–2018"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https://odkb-csto.org/news/news_odkb/v_sverdlovskoy_oblasti_30_oktyabrya_nachalos_sovmestnoe_uchenie_s_mirotvorcheskimi_silami_odkb_nerush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ZVF_9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84" y="1882219"/>
            <a:ext cx="2464059" cy="16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ZVF_92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3606800"/>
            <a:ext cx="2623452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ZVF_93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19" y="1876425"/>
            <a:ext cx="2478383" cy="164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ZVF_94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50" y="3707118"/>
            <a:ext cx="2571768" cy="17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YuElQhmljcUkOtt4pU9lOEvu2DK4xO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95" y="2121098"/>
            <a:ext cx="2765425" cy="15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2115" y="139254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31.10.2018.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Совет Парламентской Ассамблея ОДКБ принял ряд решений для обеспечения коллективной безопасности  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https://odkb-csto.org/news/news_odkb/sovet_parlamentskoy_assambleya_odkb_prinyal_ryad_resheniy_dlya_obespecheniya_kollektivnoy_bezopasnos-13841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93fcf9476979b7623d86726469a09eb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5" y="1577212"/>
            <a:ext cx="2980620" cy="19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mfFqLtH17d0h6WO8AOIPwAd0U7x3XB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5" y="3676650"/>
            <a:ext cx="2980620" cy="16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6_637dc8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18" y="3820501"/>
            <a:ext cx="3087181" cy="20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ZVF_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979612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Ноябрь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01.11.2018.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Руководители спецподразделений полиции государств – членов ОДКБ и </a:t>
            </a:r>
            <a:r>
              <a:rPr lang="ru-RU" b="1" dirty="0" err="1"/>
              <a:t>Росгвардии</a:t>
            </a:r>
            <a:r>
              <a:rPr lang="ru-RU" b="1" dirty="0"/>
              <a:t>, выделенных в состав Миротворческих Сил ОДКБ, в </a:t>
            </a:r>
            <a:r>
              <a:rPr lang="ru-RU" b="1" dirty="0" err="1"/>
              <a:t>Ектеринбурге</a:t>
            </a:r>
            <a:r>
              <a:rPr lang="ru-RU" b="1" dirty="0"/>
              <a:t> провели учебно-методический сбор в рамках учения «Нерушимое братство -2018»  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https://odkb-csto.org/news/news_odkb/rukovoditeli_spetspodrazdeleniy_politsii_gosudarstv_chlenov_odkb_i_rosgvardii_vydelennykh_v_sostav_m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412" name="Picture 4" descr="ZVF_02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54222"/>
            <a:ext cx="2432050" cy="161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ZVF_03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07" y="2194441"/>
            <a:ext cx="2491569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ZVF_01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3845105"/>
            <a:ext cx="2495240" cy="16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Ноябрь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08.11.2018.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2189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Астане 8 ноября прошла сессия Совета коллективной безопасности ОДКБ и состоялось совместное заседание СМИД, СМО и КССБ ОДКБ  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https://odkb-csto.org/news/news_odkb/v_astane_8_noyabrya_proshla_sessiya_soveta_kollektivnoy_bezopasnosti_odkb_i_sostoyalos_sovmestnoe_za-13920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ZVF_1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3" y="1695451"/>
            <a:ext cx="2723298" cy="180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ZVF_17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17" y="3475460"/>
            <a:ext cx="3050058" cy="20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ZVF_1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3549158"/>
            <a:ext cx="2940050" cy="1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Ноябрь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09.11.2018.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Секретариат ОДКБ и Управление по </a:t>
            </a:r>
            <a:r>
              <a:rPr lang="ru-RU" b="1" dirty="0" err="1"/>
              <a:t>контртерроризму</a:t>
            </a:r>
            <a:r>
              <a:rPr lang="ru-RU" b="1" dirty="0"/>
              <a:t> ООН подписали Меморандум о взаимопонимании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https://odkb-csto.org/news/news_odkb/sekretariat_odkb_i_upravlenie_po_kontrterrorizmu_oon_podpisali_memorandum_o_vzaimoponimanii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IMG_79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82" y="1465872"/>
            <a:ext cx="2891193" cy="19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G_79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57" y="3367102"/>
            <a:ext cx="3065122" cy="204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G_79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5" y="3455201"/>
            <a:ext cx="2932813" cy="19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0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Ноябрь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23.11.2018.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Женеве 23 ноября состоялось 4-е Координационное совещание между ОДКБ и МККК на высоком уровне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https://odkb-csto.org/news/news_odkb/v_zheneve_23_noyabrya_sostoyalos_4_e_koordinatsionnoe_soveshchanie_mezhdu_odkb_i_mkkk_na_vysokom_uro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510" name="Picture 6" descr="PHOTO-2018-11-23-13-42-25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1343025"/>
            <a:ext cx="3971073" cy="19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PHOTO-2018-11-23-13-42-2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3421062"/>
            <a:ext cx="3492499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PHOTO-2018-11-23-13-42-2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01" y="4629150"/>
            <a:ext cx="2972578" cy="14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572603" y="727208"/>
            <a:ext cx="6393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</a:t>
            </a:r>
            <a:r>
              <a:rPr lang="ru-RU" sz="1600" b="1" dirty="0" smtClean="0"/>
              <a:t>б Организации:</a:t>
            </a:r>
            <a:endParaRPr lang="ru-RU" sz="1600" b="1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80236" y="6189733"/>
            <a:ext cx="600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Официальный сайт организации  </a:t>
            </a:r>
            <a:r>
              <a:rPr lang="en-US" b="1" i="1" dirty="0">
                <a:solidFill>
                  <a:srgbClr val="002060"/>
                </a:solidFill>
                <a:hlinkClick r:id="rId4"/>
              </a:rPr>
              <a:t>https://odkb-csto.org/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14" name="Picture 2" descr="В интервью агентству ТАСС Исполняющий обязанности Генерального секретаря Организации Договора о коллективной безопасности Валерий Семериков рассказал об основных достижениях организации за последнее время, задачах, стоящих сейчас перед ОДК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16" y="4375283"/>
            <a:ext cx="233172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377314" y="4845520"/>
            <a:ext cx="3871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     Руководитель: </a:t>
            </a:r>
            <a:r>
              <a:rPr lang="ru-RU" sz="1400" dirty="0"/>
              <a:t>Исполняющий обязанности Генерального секретаря Организации Договора о коллективной </a:t>
            </a:r>
            <a:r>
              <a:rPr lang="ru-RU" sz="1400" dirty="0" smtClean="0"/>
              <a:t>безопасности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Валерий </a:t>
            </a:r>
            <a:r>
              <a:rPr lang="ru-RU" sz="1400" b="1" dirty="0" smtClean="0"/>
              <a:t>Анатольевич Семериков 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64416" y="1038230"/>
            <a:ext cx="66103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 Организация </a:t>
            </a:r>
            <a:r>
              <a:rPr lang="ru-RU" sz="1400" dirty="0"/>
              <a:t>Договора о коллективной безопасности (ОДКБ</a:t>
            </a:r>
            <a:r>
              <a:rPr lang="ru-RU" sz="1400" dirty="0" smtClean="0"/>
              <a:t>)— </a:t>
            </a:r>
            <a:r>
              <a:rPr lang="ru-RU" sz="1400" dirty="0"/>
              <a:t>региональная международная </a:t>
            </a:r>
            <a:r>
              <a:rPr lang="ru-RU" sz="1400" dirty="0" smtClean="0"/>
              <a:t>организация, </a:t>
            </a:r>
            <a:r>
              <a:rPr lang="ru-RU" sz="1400" dirty="0"/>
              <a:t>провозглашаемыми целями деятельности которой являются «укрепление мира, международной и региональной безопасности и стабильности, защита на коллективной основе независимости, территориальной целостности и суверенитета государств-членов, приоритет в достижении которых государства-члены отдают политическим средствам</a:t>
            </a:r>
            <a:r>
              <a:rPr lang="ru-RU" sz="1400" dirty="0" smtClean="0"/>
              <a:t>». </a:t>
            </a:r>
            <a:r>
              <a:rPr lang="ru-RU" sz="1400" dirty="0"/>
              <a:t>Начало ОДКБ было положено 15 мая 1992 года подписанием Договора о коллективной безопасности в Ташкенте (Узбекистан). 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Высшим </a:t>
            </a:r>
            <a:r>
              <a:rPr lang="ru-RU" sz="1400" dirty="0"/>
              <a:t>органом является Совет коллективной безопасности (СКБ), который назначает Генерального секретаря </a:t>
            </a:r>
            <a:r>
              <a:rPr lang="ru-RU" sz="1400" dirty="0" smtClean="0"/>
              <a:t>организации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smtClean="0"/>
              <a:t>      Задачей </a:t>
            </a:r>
            <a:r>
              <a:rPr lang="ru-RU" sz="1400" dirty="0"/>
              <a:t>ОДКБ является защита территориально-экономического пространства стран-участниц договора совместными усилиями армий и вспомогательных подразделений от любых внешних военно-политических агрессоров, международных террористов, а также от природных катастроф крупного масштаба. 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s://odkb-csto.org/images/news/13702f5a44d698a4479b9ce30a8278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16" y="2217352"/>
            <a:ext cx="2822820" cy="18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Декабрь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97980" y="174287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17.12.2018.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142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 Всероссийском институте повышения </a:t>
            </a:r>
            <a:r>
              <a:rPr lang="ru-RU" b="1" dirty="0" smtClean="0"/>
              <a:t>квалификации</a:t>
            </a:r>
          </a:p>
          <a:p>
            <a:r>
              <a:rPr lang="ru-RU" b="1" dirty="0" smtClean="0"/>
              <a:t>МВД </a:t>
            </a:r>
            <a:r>
              <a:rPr lang="ru-RU" b="1" dirty="0"/>
              <a:t>России прошел обучающий семинар для представителей СМИ государств - членов ОДКБ по антитеррористической тематике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4014" y="5989638"/>
            <a:ext cx="657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https://odkb-csto.org/news/news_odkb/institut2018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72602" y="5864245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s://odkb-csto.org/images/news/0bc511dd27189351bc0c25dd8a08ac6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871997"/>
            <a:ext cx="2869980" cy="19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odkb-csto.org/images/news/61f5dff783bdd8293283cc9d2e75542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14" y="3819525"/>
            <a:ext cx="2900266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odkb-csto.org/images/news/458304622afb1fe19e5060b4d9e8d6b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16" y="4177783"/>
            <a:ext cx="2822820" cy="18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37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Февраль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19.02.2019.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</a:t>
            </a:r>
            <a:r>
              <a:rPr lang="ru-RU" b="1" dirty="0" smtClean="0"/>
              <a:t>секретаря</a:t>
            </a:r>
          </a:p>
          <a:p>
            <a:r>
              <a:rPr lang="ru-RU" b="1" dirty="0" smtClean="0"/>
              <a:t> </a:t>
            </a:r>
            <a:r>
              <a:rPr lang="ru-RU" b="1" dirty="0"/>
              <a:t>ОДКБ Валерий Семериков выступил на XII совещании руководителей национальных антитеррористических центров СНГ</a:t>
            </a:r>
          </a:p>
          <a:p>
            <a:r>
              <a:rPr lang="ru-RU" b="1" dirty="0" smtClean="0"/>
              <a:t>  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https://odkb-csto.org/news/news_odkb/secretar2019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IMG-20190219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890713"/>
            <a:ext cx="3035300" cy="22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MG-20190219-WA0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833579"/>
            <a:ext cx="3225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</a:t>
            </a:r>
            <a:r>
              <a:rPr lang="ru-RU" sz="2400" b="1" i="1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М</a:t>
            </a:r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арт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11.03.2019.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Секретариате ОДКБ состоялась встреча </a:t>
            </a:r>
            <a:endParaRPr lang="ru-RU" b="1" dirty="0" smtClean="0"/>
          </a:p>
          <a:p>
            <a:r>
              <a:rPr lang="ru-RU" b="1" dirty="0" smtClean="0"/>
              <a:t>Исполняющего </a:t>
            </a:r>
            <a:r>
              <a:rPr lang="ru-RU" b="1" dirty="0"/>
              <a:t>обязанности Генерального секретаря ОДКБ Валерия </a:t>
            </a:r>
            <a:r>
              <a:rPr lang="ru-RU" b="1" dirty="0" err="1"/>
              <a:t>Семерикова</a:t>
            </a:r>
            <a:r>
              <a:rPr lang="ru-RU" b="1" dirty="0"/>
              <a:t> с Чрезвычайным и Полномочным Послом Таджикистана в Российской Федерации 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https://odkb-csto.org/news/news_odkb/Semerikov_posol_TJ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ZVF_39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966732"/>
            <a:ext cx="2493958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ZVF_3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78" y="3656833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ZVF_3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639917"/>
            <a:ext cx="2949575" cy="19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5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8" name="Picture 12" descr="ZVF_4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08" y="3619500"/>
            <a:ext cx="3670402" cy="24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Март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42115" y="1672709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28.03.2019.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ОДКБ состоялся заключительный этап Деловой игры </a:t>
            </a:r>
            <a:endParaRPr lang="ru-RU" b="1" dirty="0" smtClean="0"/>
          </a:p>
          <a:p>
            <a:r>
              <a:rPr lang="ru-RU" b="1" dirty="0" smtClean="0"/>
              <a:t>по </a:t>
            </a:r>
            <a:r>
              <a:rPr lang="ru-RU" b="1" dirty="0"/>
              <a:t>предотвращению и урегулированию кризисных ситуаций в Восточно-Европейском и Центрально-Азиатском регионах коллективной безопасности</a:t>
            </a:r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https://odkb-csto.org/news/news_odkb/v-odkb-sostoyalsya-zaklyuchitelnyy-etap-delovoy-igry-po-predotvrashcheniyu-i-uregulirovaniyu-krizisn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0180" name="Picture 4" descr="ZVF_45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04536"/>
            <a:ext cx="2537202" cy="16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ttps://odkb-csto.org/upload/iblock/236/236435ce9c3164eb5d5cd02fe810572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77" y="3819525"/>
            <a:ext cx="2606680" cy="17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ZVF_46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77" y="2042041"/>
            <a:ext cx="2606680" cy="17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02.04.2019.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Москве состоялись консультации государств – членов ОДКБ «О взаимодействии по вопросам контроля над вооружениями, разоружения и нераспространения» </a:t>
            </a:r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https://odkb-csto.org/news/news_odkb/v-moskve-sostoyalis-konsultatsii-ekspertov-gosudarstv-chlenov-odkb-o-vzaimodeystvii-po-voprosam-kont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9154" name="Picture 2" descr="ZVF_47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95" y="1786141"/>
            <a:ext cx="2617306" cy="17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ZVF_47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95" y="3829050"/>
            <a:ext cx="265153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ZVF_48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75" y="3414712"/>
            <a:ext cx="3278392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09.04.2019.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ОДКБ и МИД России подписали изменение в </a:t>
            </a:r>
            <a:endParaRPr lang="ru-RU" b="1" dirty="0" smtClean="0"/>
          </a:p>
          <a:p>
            <a:r>
              <a:rPr lang="ru-RU" b="1" dirty="0" smtClean="0"/>
              <a:t>Соглашение </a:t>
            </a:r>
            <a:r>
              <a:rPr lang="ru-RU" b="1" dirty="0"/>
              <a:t>об условиях пребывания Секретариата Организации Договора о коллективной безопасности на территории Российской Федерации</a:t>
            </a:r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https://odkb-csto.org/news/news_odkb/odkb-i-mid-rossii-podpisali-izmenenie-v-soglashenie-ob-usloviyakh-prebyvaniya-sekretariata-organizats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ОДКБ и МИД России подписали изменение в Соглашение об условиях пребывания Секретариата Организации Договора о коллективной безопасности на территории Российской Федера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68" y="1963279"/>
            <a:ext cx="2604657" cy="1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ZVF_50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38" y="3570127"/>
            <a:ext cx="3036340" cy="20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ZVF_49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08" y="3798394"/>
            <a:ext cx="2690218" cy="17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12.04.2019.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</a:t>
            </a:r>
            <a:r>
              <a:rPr lang="ru-RU" b="1" dirty="0" smtClean="0"/>
              <a:t>секретаря</a:t>
            </a:r>
          </a:p>
          <a:p>
            <a:r>
              <a:rPr lang="ru-RU" b="1" dirty="0" smtClean="0"/>
              <a:t> </a:t>
            </a:r>
            <a:r>
              <a:rPr lang="ru-RU" b="1" dirty="0"/>
              <a:t>ОДКБ Валерий Семериков принял помощника Генерального секретаря ООН Мирослава </a:t>
            </a:r>
            <a:r>
              <a:rPr lang="ru-RU" b="1" dirty="0" err="1"/>
              <a:t>Енчу</a:t>
            </a:r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https://odkb-csto.org/news/news_odkb/ispolnyayushchiy-obyazannosti-generalnogo-sekretarya-odkb-valeriy-semerikov-prinyal-pomoshchnika-gen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3250" name="Picture 2" descr="Исполняющий обязанности Генерального секретаря ОДКБ Валерий Семериков принял помощника Генерального секретаря ООН Мирослава Енч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704672"/>
            <a:ext cx="2727324" cy="180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ZVF_51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733800"/>
            <a:ext cx="2760122" cy="18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ZVF_5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45" y="3362324"/>
            <a:ext cx="3322132" cy="21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16.04.2019.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Директор московского Бюро </a:t>
            </a:r>
            <a:r>
              <a:rPr lang="ru-RU" b="1" dirty="0" smtClean="0"/>
              <a:t>Международной</a:t>
            </a:r>
          </a:p>
          <a:p>
            <a:r>
              <a:rPr lang="ru-RU" b="1" dirty="0" smtClean="0"/>
              <a:t>организации </a:t>
            </a:r>
            <a:r>
              <a:rPr lang="ru-RU" b="1" dirty="0"/>
              <a:t>по миграции посетил Секретариат ОДКБ, где его принял исполняющий обязанности Генерального секретаря ОДКБ Валерий Семериков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https://odkb-csto.org/news/news_odkb/direktor-moskovskovskogo-byuro-mezhdunarodnoy-organizatsii-po-migratsii-posetil-sekretariat-odkb-gde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87887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0418" name="Picture 2" descr="Директор московского Бюро Международной организации по миграции посетил Секретариат ОДКБ, где его принял исполняющий обязанности Генерального  секретаря ОДКБ Валерий Семер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054863"/>
            <a:ext cx="2774029" cy="1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ZVF_51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4013948"/>
            <a:ext cx="2774029" cy="18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ZVF_51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79" y="3747491"/>
            <a:ext cx="3114493" cy="205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23.04.2019.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секретаря </a:t>
            </a:r>
            <a:endParaRPr lang="ru-RU" b="1" dirty="0" smtClean="0"/>
          </a:p>
          <a:p>
            <a:r>
              <a:rPr lang="ru-RU" b="1" dirty="0" smtClean="0"/>
              <a:t>ОДКБ </a:t>
            </a:r>
            <a:r>
              <a:rPr lang="ru-RU" b="1" dirty="0"/>
              <a:t>Валерий Семериков принял главу Регионального центра ООН по превентивной дипломатии для Центральной Азии Наталью Герман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https://odkb-csto.org/news/news_odkb/ispolnyayushchiy-obyazannosti-generalnogo-sekretarya-odkb-valeriy-semerikov-prinyal-glavu-regionalno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7346" name="Picture 2" descr="Исполняющий обязанности Генерального секретаря ОДКБ Валерий Семериков принял главу Регионального центра ООН по превентивной дипломатии для Центральной Азии Наталью Герман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1" y="3952875"/>
            <a:ext cx="2713005" cy="17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ZVF_53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32" y="3552825"/>
            <a:ext cx="3315396" cy="21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ZVF_53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1" y="2022643"/>
            <a:ext cx="2713006" cy="17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24.04.2019.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Высшие административно-должностные лица ОДКБ, </a:t>
            </a:r>
            <a:endParaRPr lang="ru-RU" b="1" dirty="0" smtClean="0"/>
          </a:p>
          <a:p>
            <a:r>
              <a:rPr lang="ru-RU" b="1" dirty="0" smtClean="0"/>
              <a:t>СНГ </a:t>
            </a:r>
            <a:r>
              <a:rPr lang="ru-RU" b="1" dirty="0"/>
              <a:t>и ШОС 23 апреля провели встречу в Москве, в ходе которой обсудили взаимодействие в сфере международной и региональной безопасности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https://odkb-csto.org/news/news_odkb/vysshie-administrativno-dolzhnostnye-litsa-odkb-sng-i-shos-23-aprelya-provedut-vstrechu-dlya-obsuzhd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71279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ZVF_52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46" y="3799928"/>
            <a:ext cx="3105590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ZVF_5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308537"/>
            <a:ext cx="3272860" cy="21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06.06.2018.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90681" y="709982"/>
            <a:ext cx="6393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Кыргызстане подвели итоги организации и проведения международных учений кинологических служб Кыргызской Республики и Республики Казахстан в рамках Региональной антинаркотической операции «Канал-Кордон»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3566" y="5865456"/>
            <a:ext cx="66520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https://odkb-csto.org/news/news_odkb/v_kyrgyzstane_podveli_itogi_organizatsii_i_provedeniya_mezhdunarodnykh_ucheniy_kinologicheskikh_sluzh-12952/</a:t>
            </a:r>
            <a:endParaRPr lang="ru-RU" sz="1400" dirty="0"/>
          </a:p>
        </p:txBody>
      </p:sp>
      <p:pic>
        <p:nvPicPr>
          <p:cNvPr id="9220" name="Picture 4" descr="https://ksopn.odkb-csto.org/ksopn/photo/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07" y="3039671"/>
            <a:ext cx="33337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ksopn.odkb-csto.org/ksopn/photo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16" y="2487221"/>
            <a:ext cx="31908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24.04.2019.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5583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Делегация Секретариата ОДКБ во главе с </a:t>
            </a:r>
            <a:endParaRPr lang="ru-RU" b="1" dirty="0" smtClean="0"/>
          </a:p>
          <a:p>
            <a:r>
              <a:rPr lang="ru-RU" b="1" dirty="0" smtClean="0"/>
              <a:t>исполняющим </a:t>
            </a:r>
            <a:r>
              <a:rPr lang="ru-RU" b="1" dirty="0"/>
              <a:t>обязанности Генерального секретаря ОДКБ Валерием Семериковым приняла участие в VIII-й Московской международной конференции по международной безопасности, которая проходит в Москве 24-25 апреля </a:t>
            </a:r>
            <a:r>
              <a:rPr lang="ru-RU" b="1" dirty="0" err="1"/>
              <a:t>с.г</a:t>
            </a:r>
            <a:r>
              <a:rPr lang="ru-RU" b="1" dirty="0"/>
              <a:t>.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https://odkb-csto.org/news/news_odkb/delegatsiya-sekretariata-odkb-vo-glave-s-ispolnyayushchim-obyazannosti-generalnogo-sekretarya-odkb-v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4514" name="Picture 2" descr="Делегация Секретариата ОДКБ во главе с исполняющим обязанности Генерального секретаря ОДКБ Валерием Семериковым приняла участие в VIII-й Московской международной конференции по международной безопасности, которая проходит в Москве 24-25 апреля с.г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55" y="2312291"/>
            <a:ext cx="4431822" cy="29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25.04.2019.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секретаря </a:t>
            </a:r>
            <a:endParaRPr lang="ru-RU" b="1" dirty="0" smtClean="0"/>
          </a:p>
          <a:p>
            <a:r>
              <a:rPr lang="ru-RU" b="1" dirty="0" smtClean="0"/>
              <a:t>ОДКБ </a:t>
            </a:r>
            <a:r>
              <a:rPr lang="ru-RU" b="1" dirty="0"/>
              <a:t>Валерий Семериков провел переговоры с Генеральным секретарем ОБСЕ Томасом </a:t>
            </a:r>
            <a:r>
              <a:rPr lang="ru-RU" b="1" dirty="0" err="1"/>
              <a:t>Гремингером</a:t>
            </a:r>
            <a:r>
              <a:rPr lang="ru-RU" b="1" dirty="0"/>
              <a:t> в Секретариате ОДКБ, где он принял участие в заседании Постоянного Совета Организации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https://odkb-csto.org/news/news_odkb/ispolnyayushchiy-obyazannosti-generalnogo-sekretarya-odkb-valeriy-semerikov-provel-peregovory-s-gene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09" y="5834638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9634" name="Picture 2" descr="Исполняющий обязанности Генерального секретаря ОДКБ Валерий Семериков провел переговоры с Генеральным секретарем ОБСЕ Томасом Гремингером в Секретариате ОДКБ, где он принял участие в заседании Постоянного Совета Организации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305050"/>
            <a:ext cx="3367846" cy="22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ZVF_57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4" y="4152900"/>
            <a:ext cx="3097781" cy="20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26.04.2019.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Министр обороны Сербии Александр </a:t>
            </a:r>
            <a:r>
              <a:rPr lang="ru-RU" b="1" dirty="0" err="1"/>
              <a:t>Вулин</a:t>
            </a:r>
            <a:r>
              <a:rPr lang="ru-RU" b="1" dirty="0"/>
              <a:t> </a:t>
            </a:r>
            <a:r>
              <a:rPr lang="ru-RU" b="1" dirty="0" smtClean="0"/>
              <a:t>и</a:t>
            </a:r>
          </a:p>
          <a:p>
            <a:r>
              <a:rPr lang="ru-RU" b="1" dirty="0" smtClean="0"/>
              <a:t>Исполняющий </a:t>
            </a:r>
            <a:r>
              <a:rPr lang="ru-RU" b="1" dirty="0"/>
              <a:t>обязанности Генерального секретаря ОДКБ Валерий Семериков обсудили основы правового регулирования участия сербских военнослужащих в совместных учениях с Коллективными силами ОДКБ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https://odkb-csto.org/news/news_odkb/ispolnyayushchiy-obyazannosti-generalnogo-sekretarya-odkb-valeriy-semerikov-i-ministr-oborony-serbii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8610" name="Picture 2" descr="Министр обороны Сербии Александр Вулин и Исполняющий обязанности Генерального секретаря ОДКБ Валерий Семериков обсудили основы правового регулирования участия сербских военнослужащих в совместных учениях с Коллективными силами ОДК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61" y="3381376"/>
            <a:ext cx="3410914" cy="22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ZVF_58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9" y="3982704"/>
            <a:ext cx="2504719" cy="16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ZVF_58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9" y="2204536"/>
            <a:ext cx="2504719" cy="166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4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Апрель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30.04.2019.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Президент Кыргызстана </a:t>
            </a:r>
            <a:r>
              <a:rPr lang="ru-RU" b="1" dirty="0" err="1"/>
              <a:t>Сооронбай</a:t>
            </a:r>
            <a:r>
              <a:rPr lang="ru-RU" b="1" dirty="0"/>
              <a:t> </a:t>
            </a:r>
            <a:r>
              <a:rPr lang="ru-RU" b="1" dirty="0" err="1"/>
              <a:t>Жээнбеков</a:t>
            </a:r>
            <a:r>
              <a:rPr lang="ru-RU" b="1" dirty="0"/>
              <a:t> принял участников заседания Совета министров </a:t>
            </a:r>
            <a:r>
              <a:rPr lang="ru-RU" b="1" dirty="0" smtClean="0"/>
              <a:t>обороны</a:t>
            </a:r>
          </a:p>
          <a:p>
            <a:r>
              <a:rPr lang="ru-RU" b="1" dirty="0" smtClean="0"/>
              <a:t> </a:t>
            </a:r>
            <a:r>
              <a:rPr lang="ru-RU" b="1" dirty="0"/>
              <a:t>государств-членов ОДКБ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https://odkb-csto.org/news/news_odkb/prezident-kyrgyzstana-sooronbay-zheenbekov-prinyal-uchastnikov-zasedaniya-soveta-ministrov-oborony-g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2511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7586" name="Picture 2" descr="Президент Кыргызстана  Сооронбай Жээнбеков принял участников заседания Совета министров обороны государств-членов ОДК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1828800"/>
            <a:ext cx="3798330" cy="21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684551.eec14f8cb1cc5b659b4cdbf38574d5b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0" y="3967260"/>
            <a:ext cx="3749469" cy="222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Май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73421" y="194992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16.05.2019.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9004" y="740856"/>
            <a:ext cx="6466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</a:t>
            </a:r>
            <a:r>
              <a:rPr lang="ru-RU" b="1" dirty="0" smtClean="0"/>
              <a:t>секретаря</a:t>
            </a:r>
          </a:p>
          <a:p>
            <a:r>
              <a:rPr lang="ru-RU" b="1" dirty="0" smtClean="0"/>
              <a:t>ОДКБ </a:t>
            </a:r>
            <a:r>
              <a:rPr lang="ru-RU" b="1" dirty="0"/>
              <a:t>Валерий Семериков принял участие в открытии IX Международной выставки MILEX-2019 в Республике Беларусь, которая состоялась 15 мая 2019 года в историко-культурном комплексе "Линия Сталина" под </a:t>
            </a:r>
            <a:r>
              <a:rPr lang="ru-RU" b="1" dirty="0" smtClean="0"/>
              <a:t>Минском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https://odkb-csto.org/news/news_odkb/ispolnyayushchiy-obyazannosti-generalnogo-sekretarya-odkb-valeriy-semerikov-prinyal-uchastie-v-otkry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2229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6802" name="Picture 2" descr="Исполняющий обязанности Генерального секретаря ОДКБ Валерий Семериков  принял участие в открытии IX Международной выставки MILEX-2019 в Республике Беларусь, которая состоялась 15 мая 2019 года в историко-культурном комплексе &quot;Линия Сталина&quot;  под Минско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64" y="4410075"/>
            <a:ext cx="2786314" cy="18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s://odkb-csto.org/upload/iblock/620/620d92669af232bdd46eae4a02572dd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93" y="2121651"/>
            <a:ext cx="2679527" cy="178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https://odkb-csto.org/upload/iblock/0d5/0d52097963a439d690d5fd835f0829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93" y="4000090"/>
            <a:ext cx="2679527" cy="17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8" name="Picture 8" descr="https://odkb-csto.org/upload/iblock/adf/adfc879f3dec88f92e065b7cebed84c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64" y="2433650"/>
            <a:ext cx="2786314" cy="18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https://odkb-csto.org/upload/iblock/578/578c496bedfcdbaac313704c79d55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53" y="3151007"/>
            <a:ext cx="2745851" cy="18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Май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22.05.2019.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1" y="727208"/>
            <a:ext cx="6485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Совет министров иностранных дел ОДКБ на заседании </a:t>
            </a: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Бишкеке одобрил План коллективных действий государств-членов ОДКБ по реализации Глобальной контртеррористической стратегии ООН на 2019-2021 годы и принял Открытое обращение к главам МИД стран НАТО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https://odkb-csto.org/news/news_odkb/sovet-ministrov-inostrannykh-del-odkb-na-zasedanii-v-bishkeke-odobril-plan-kollektivnykh-deystviy-go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3730" name="Picture 2" descr="Совет министров иностранных дел ОДКБ на заседании в Бишкеке одобрил   План коллективных действий государств-членов ОДКБ по реализации Глобальной контртеррористической стратегии ООН на 2019-2021 годы и принял Открытое обращение к главам МИД стран НА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10" y="2204536"/>
            <a:ext cx="2579647" cy="171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ZVF_62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13440"/>
            <a:ext cx="2470527" cy="16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Май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20.05.2019.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47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секретаря </a:t>
            </a:r>
            <a:endParaRPr lang="ru-RU" b="1" dirty="0" smtClean="0"/>
          </a:p>
          <a:p>
            <a:r>
              <a:rPr lang="ru-RU" b="1" dirty="0" smtClean="0"/>
              <a:t>ОДКБ </a:t>
            </a:r>
            <a:r>
              <a:rPr lang="ru-RU" b="1" dirty="0"/>
              <a:t>Валерий Семериков выступил на выездном заседании Совета Парламентской Ассамблеи ОДКБ в Бишкеке 20 мая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https://odkb-csto.org/news/news_odkb/ispolnyayushchiy-obyazannosti-generalnogo-sekretarya-odkb-valeriy-semerikov-vystupil-na-vyezdnom-zas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680790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2706" name="Picture 2" descr="Исполняющий обязанности генерального секретаря Организации договора о коллективной безопасности (ОДКБ) Валерий Семериков. Архивное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133600"/>
            <a:ext cx="4912152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Май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Начался выпуск общественно-политического мультимедийного издания «СОЮЗНИКИ. ОДКБ»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https://odkb-csto.org/news/news_odkb/nachalsya-vyapusk-obshchestvenno-politicheskogo-izdaniya-soyuzniki-odkb-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0658" name="Picture 2" descr="Начался  выпуск общественно-политического мультимедийного издания «СОЮЗНИКИ. ОДКБ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1894598"/>
            <a:ext cx="6277189" cy="353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42115" y="137849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31.05.2019.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91890" y="163601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14.06.2019.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Исполняющий обязанности Генерального </a:t>
            </a:r>
            <a:r>
              <a:rPr lang="ru-RU" b="1" dirty="0" smtClean="0"/>
              <a:t>секретаря</a:t>
            </a:r>
          </a:p>
          <a:p>
            <a:r>
              <a:rPr lang="ru-RU" b="1" dirty="0" smtClean="0"/>
              <a:t> </a:t>
            </a:r>
            <a:r>
              <a:rPr lang="ru-RU" b="1" dirty="0"/>
              <a:t>ОДКБ Валерий Семериков принял участие в 19-м заседании Совета глав государств – членов ШОС, которое состоялось 14 июня в Бишкеке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https://odkb-csto.org/news/news_odkb/ispolnyayushchiy-obyazannosti-generalnogo-sekretarya-odkb-valeriy-semerikov-primet-uchastie-v-19-m-z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3688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9874" name="Picture 2" descr="Исполняющий обязанности Генерального секретаря ОДКБ Валерий Семериков принял участие в 19-м заседании Совета глав государств – членов ШОС, которое состоялось  14 июня в Бишкек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076144"/>
            <a:ext cx="4667764" cy="20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https://odkb-csto.org/upload/iblock/455/45585baba6b808ce893556a55fdfbf8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39" y="2241567"/>
            <a:ext cx="3047239" cy="17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https://odkb-csto.org/upload/iblock/69a/69a6814f9b8369993764461fbfa0a4b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03" y="2241566"/>
            <a:ext cx="2780448" cy="17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04322" y="1742871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19.06.2019.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Силы и средства разведки вооруженных сил государств – членов ОДКБ готовятся к совместному оперативно-стратегическому учению «Боевое братство-2019»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https://odkb-csto.org/news/news_odkb/sily-i-sredstva-razvedki-vooruzhennykh-sil-gosudarstv-chlenov-odkb-gotovyatsya-k-sovmestnomu-operati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09" y="5834638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8852" name="Picture 4" descr="Силы и средства разведки вооруженных сил государств – членов ОДКБ готовятся  к совместному оперативно-стратегическому учению «Боевое братство-2019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847478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 descr="Силы и средства разведки вооруженных сил государств – членов ОДКБ готовятся  к совместному оперативно-стратегическому учению «Боевое братство-2019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90" y="1811338"/>
            <a:ext cx="2788419" cy="16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9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06.07.2018.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ходе первого этапа «Нелегал-2018» в государствах – членах ОДКБ выявлено более 73 тысяч нарушений миграционного законодательства</a:t>
            </a:r>
          </a:p>
          <a:p>
            <a:endParaRPr lang="ru-RU" dirty="0" smtClean="0"/>
          </a:p>
          <a:p>
            <a:endParaRPr lang="ru-RU" b="1" dirty="0"/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https://odkb-csto.org/news/news_odkb/v_khode_pervogo_etapa_nelegal_2018_v_gosudarstvakh_chlenakh_odkb_vyyavleno_bolee_73_tysyach_narushen-12954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Операция «Нелегал»: надежный заслон на пути незаконной миграц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4" y="1914526"/>
            <a:ext cx="3730301" cy="20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Подмосковная полиция приняла участие в операции «Нелегал-2018»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28" y="3907723"/>
            <a:ext cx="3810672" cy="19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95181" y="558479"/>
            <a:ext cx="6393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Состоялся «круглый стол» в Госдуме. Его участники были единодушны: совершенствование механизмов </a:t>
            </a:r>
            <a:r>
              <a:rPr lang="ru-RU" b="1" dirty="0"/>
              <a:t>защиты информационного пространства ОДКБ </a:t>
            </a:r>
            <a:r>
              <a:rPr lang="ru-RU" b="1" dirty="0" smtClean="0"/>
              <a:t>требует </a:t>
            </a:r>
            <a:r>
              <a:rPr lang="ru-RU" b="1" dirty="0"/>
              <a:t>консолидации усилий государств — членов </a:t>
            </a:r>
            <a:r>
              <a:rPr lang="ru-RU" b="1" dirty="0" smtClean="0"/>
              <a:t>Организации.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https://odkb-csto.org/news/news_odkb/sovershenstvovanie-mekhanizmov-zashchity-i-informatsionnogo-prostranstva-odkb-trebuyut-konsolidatsii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4994" name="Picture 2" descr="Совершенствование механизмов защиты информационного пространства ОДКБ требуют консолидации усилий государств — членов Организа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60" y="1717401"/>
            <a:ext cx="2897215" cy="19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42115" y="197891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21.06.2019.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4999" name="Picture 7" descr="https://odkb-csto.org/upload/iblock/659/65969a7191287c39056ca0f23c47d32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762063"/>
            <a:ext cx="2851528" cy="19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ZVF_65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61" y="3714750"/>
            <a:ext cx="3043918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27.06.2019.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Заместитель Генерального секретаря ОДКБ Пётр </a:t>
            </a:r>
            <a:r>
              <a:rPr lang="ru-RU" b="1" dirty="0" err="1"/>
              <a:t>Тихоновский</a:t>
            </a:r>
            <a:r>
              <a:rPr lang="ru-RU" b="1" dirty="0"/>
              <a:t> принял участие в Ежегодной конференции ОБСЕ по обзору проблем в области безопасности, которая состоялась в Вене 25-27 июня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https://odkb-csto.org/news/news_odkb/zamestitel-generalnogo-sekretarya-odkb-pyetr-tikhonovskiy-prinyal-uchastie-v-ezhegodnoy-konferentsii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6018" name="Picture 2" descr="Заместитель Генерального секретаря ОДКБ Пётр Тихоновский принял участие в Ежегодной конференции ОБСЕ по обзору проблем в области безопасности, которая состоялась в Вене 25-27 июня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81" y="1927537"/>
            <a:ext cx="4421094" cy="378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5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27.06.2019.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485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Комитет секретарей советов безопасности ОДКБ на </a:t>
            </a:r>
            <a:endParaRPr lang="ru-RU" b="1" dirty="0" smtClean="0"/>
          </a:p>
          <a:p>
            <a:r>
              <a:rPr lang="ru-RU" b="1" dirty="0" smtClean="0"/>
              <a:t>заседании </a:t>
            </a:r>
            <a:r>
              <a:rPr lang="ru-RU" b="1" dirty="0"/>
              <a:t>в Бишкеке 27 июня обсудил ситуацию в Афганистане и дополнительные меры по противодействию международному терроризму и экстремизму, принимаемые в формате Организации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https://odkb-csto.org/news/news_odkb/komitet-sekretarey-sovetov-bezopasnosti-odkb-na-zasedanii-v-bishkeke-27-iyunya-obsudil-situatsiyu-v-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9090" name="Picture 2" descr="Комитет секретарей советов безопасности ОДКБ на заседании в Бишкеке 27 июня обсудил ситуацию в Афганистане и дополнительные меры по противодействию международному терроризму и экстремизму, принимаемые в формате Организа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30" y="3468072"/>
            <a:ext cx="3473448" cy="22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ZVF_68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06" y="2204537"/>
            <a:ext cx="2607044" cy="17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https://odkb-csto.org/upload/iblock/f9c/f9c33b2197fd5d1610770d0418a17ec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7" y="4044289"/>
            <a:ext cx="2599953" cy="17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Июнь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интервью агентству ТАСС Исполняющий обязанности Генерального секретаря Организации Договора о коллективной безопасности Валерий Семериков рассказал об основных достижениях организации за последнее время, задачах, стоящих сейчас перед ОДКБ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https://odkb-csto.org/news/news_odkb/delegatsiya-sekretariata-odkb-posetila-yubileynyy-mezhdunarodnyy-voenno-tekhnicheskiy-forum-armiya-2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7042" name="Picture 2" descr="В интервью агентству ТАСС Исполняющий обязанности Генерального секретаря Организации Договора о коллективной безопасности Валерий Семериков рассказал об основных достижениях организации за последнее время, задачах, стоящих сейчас перед ОДК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204536"/>
            <a:ext cx="5553569" cy="35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28.06.2019.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04.07.2019.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47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ПРЕСС-КОНФЕРЕНЦИЯ ИСПОЛНЯЮЩЕГО ОБЯЗАННОСТИ ГЕНЕРАЛЬНОГО СЕКРЕТАРЯ ОДКБ ВАЛЕРИЯ СЕМЕРИКОВА </a:t>
            </a:r>
            <a:endParaRPr lang="ru-RU" b="1" dirty="0" smtClean="0"/>
          </a:p>
          <a:p>
            <a:r>
              <a:rPr lang="ru-RU" b="1" dirty="0" smtClean="0"/>
              <a:t>- </a:t>
            </a:r>
            <a:r>
              <a:rPr lang="ru-RU" b="1" dirty="0"/>
              <a:t>4 июля 2019 года в Международном пресс-центре МИА «Россия – Сегодня»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https://odkb-csto.org/news/news_odkb/press-konferentsiya-ispolnyayushchego-obyazannosti-generalnogo-sekretarya-odkb-valeriya-semerikova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1138" name="Picture 2" descr="https://scontent-arn2-1.xx.fbcdn.net/v/t1.0-9/66496072_2458562467541118_252388496109469696_n.jpg?_nc_cat=102&amp;_nc_oc=AQmXZ6wOCEs0CelCqr42kvgQnKZ8cfIwEsHGFdip2Bh57IZ8f0t1oqhfASF8KK0XsL4&amp;_nc_ht=scontent-arn2-1.xx&amp;oh=ccd78c67340893103edc05b603ec50e9&amp;oe=5DAFC5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1" y="2038350"/>
            <a:ext cx="3800474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На данном изображении может находиться: 1 человек, сиди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3941702"/>
            <a:ext cx="3301853" cy="22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4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dkb-csto.org/upload/iblock/7d9/7d9c4c351cb20bb717088a64078148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00" y="3283228"/>
            <a:ext cx="3887149" cy="257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smtClean="0">
                <a:solidFill>
                  <a:schemeClr val="bg1"/>
                </a:solidFill>
              </a:rPr>
              <a:t>16.07.2019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47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заседании Постоянного Совета ОДКБ рассмотрены </a:t>
            </a:r>
            <a:endParaRPr lang="ru-RU" b="1" dirty="0" smtClean="0"/>
          </a:p>
          <a:p>
            <a:r>
              <a:rPr lang="ru-RU" b="1" dirty="0" smtClean="0"/>
              <a:t>проекты </a:t>
            </a:r>
            <a:r>
              <a:rPr lang="ru-RU" b="1" dirty="0"/>
              <a:t>заявлений по борьбе с героизацией нацизма и стабилизации обстановки на Ближнем Востоке, а также документ о создании Рабочей группы при СМО по вопросам радиоэлектронной борьбы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3"/>
              </a:rPr>
              <a:t> </a:t>
            </a:r>
          </a:p>
          <a:p>
            <a:endParaRPr lang="ru-RU" sz="1200" b="1" dirty="0" smtClean="0">
              <a:hlinkClick r:id="rId3"/>
            </a:endParaRPr>
          </a:p>
          <a:p>
            <a:r>
              <a:rPr lang="en-US" sz="1200" u="sng" dirty="0">
                <a:hlinkClick r:id="rId4"/>
              </a:rPr>
              <a:t>https://odkb-csto.org/news/news_odkb/na-zasedanii-postoyannogo-soveta-odkb-rassmotreny-proekty-zayavleniy-po-borbe-s-geroizatsiey-natsizm</a:t>
            </a:r>
            <a:r>
              <a:rPr lang="en-US" sz="1200" u="sng" dirty="0" smtClean="0">
                <a:hlinkClick r:id="rId4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 заседании Постоянного Совета ОДКБ рассмотрены проекты заявлений по борьбе с героизацией нацизма и стабилизации обстановки на Ближнем Востоке, а также документ о создании Рабочей группы при СМО по вопросам радиоэлектронной борьб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29" y="2306638"/>
            <a:ext cx="2711652" cy="17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odkb-csto.org/upload/iblock/579/57915ea9ba555816d605f4a7505967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29" y="4099358"/>
            <a:ext cx="2654952" cy="17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25" y="2171701"/>
            <a:ext cx="3039624" cy="2012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43" y="4021732"/>
            <a:ext cx="3178672" cy="2113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2019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0566" y="1581009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17.07.2019.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47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"Деятельность ОДКБ в поддержку обязательств ОБСЕ </a:t>
            </a:r>
            <a:endParaRPr lang="ru-RU" b="1" dirty="0" smtClean="0"/>
          </a:p>
          <a:p>
            <a:r>
              <a:rPr lang="ru-RU" b="1" dirty="0" smtClean="0"/>
              <a:t>по </a:t>
            </a:r>
            <a:r>
              <a:rPr lang="ru-RU" b="1" dirty="0"/>
              <a:t>обеспечению военно-политических аспектов безопасности" - Валерий Семериков выступил на Форуме в Вене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5181" y="5859323"/>
            <a:ext cx="65713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4"/>
              </a:rPr>
              <a:t> </a:t>
            </a:r>
          </a:p>
          <a:p>
            <a:endParaRPr lang="ru-RU" sz="1200" b="1" dirty="0" smtClean="0">
              <a:hlinkClick r:id="rId4"/>
            </a:endParaRPr>
          </a:p>
          <a:p>
            <a:r>
              <a:rPr lang="en-US" sz="1200" u="sng" dirty="0">
                <a:hlinkClick r:id="rId5"/>
              </a:rPr>
              <a:t>https://odkb-csto.org/news/news_odkb/deyatelnost-odkb-v-podderzhku-obyazatelstv-obse-po-obespecheniyu-voenno-politicheskikh-aspektov-bezo</a:t>
            </a:r>
            <a:r>
              <a:rPr lang="en-US" sz="1200" u="sng" dirty="0" smtClean="0">
                <a:hlinkClick r:id="rId5"/>
              </a:rPr>
              <a:t>/</a:t>
            </a:r>
            <a:endParaRPr lang="ru-RU" sz="1200" u="sng" dirty="0" smtClean="0"/>
          </a:p>
          <a:p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859323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&quot;Деятельность ОДКБ в поддержку обязательств ОБСЕ по обеспечению военно-политических аспектов безопасности&quot; - Валерий Семериков выступил на Форуме в Вен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2" y="2171700"/>
            <a:ext cx="3022126" cy="20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Июль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249025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13.07.2018.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3939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Заместитель Генерального секретаря ОДКБ Валерий Семериков обсудил с помощником Генерального секретаря ООН сотрудничество в миротворческой сфере</a:t>
            </a:r>
          </a:p>
          <a:p>
            <a:endParaRPr lang="ru-RU" dirty="0" smtClean="0"/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https://odkb-csto.org/news/news_odkb/zamestitel_generalnogo_sekretarya_odkb_valeriy_semerikov_obsudil_s_pomoshchnikom_generalnogo_sekreta-12962</a:t>
            </a:r>
            <a:r>
              <a:rPr lang="en-US" sz="1200" u="sng" dirty="0" smtClean="0">
                <a:hlinkClick r:id="rId3"/>
              </a:rPr>
              <a:t>/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ZVF_6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892120"/>
            <a:ext cx="2718459" cy="1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ZVF_64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32" y="3477408"/>
            <a:ext cx="2610143" cy="17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ZVF_64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48" y="2696246"/>
            <a:ext cx="2684722" cy="17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9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Сентябрь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07.09.2018.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заседании Межгосударственной комиссии по </a:t>
            </a:r>
            <a:endParaRPr lang="ru-RU" b="1" dirty="0" smtClean="0"/>
          </a:p>
          <a:p>
            <a:r>
              <a:rPr lang="ru-RU" b="1" dirty="0" smtClean="0"/>
              <a:t>военно-экономическому </a:t>
            </a:r>
            <a:r>
              <a:rPr lang="ru-RU" b="1" dirty="0"/>
              <a:t>сотрудничеству ОДКБ в Алматы согласован пакет документов в области стандартизации вооружения и военной техники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https://odkb-csto.org/news/news_odkb/na_zasedanii_mezhgosudarstvennoy_komissii_po_voenno_ekonomicheskomu_sotrudnichestvu_odkb_v_almaty_so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https://mkves.odkb-csto.org/upload/iblock/011/011fd3eed521b6de227d4273b7c4545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845" y="3847425"/>
            <a:ext cx="3042732" cy="18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mkves.odkb-csto.org/upload/iblock/e8f/e8fba5325e7e49226722a88d02ce60f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03" y="2053958"/>
            <a:ext cx="3028951" cy="20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Сентябрь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91150" y="1327372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12.09.2018.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Учения спасателей государств - членов ОДКБ </a:t>
            </a:r>
            <a:endParaRPr lang="ru-RU" b="1" dirty="0" smtClean="0"/>
          </a:p>
          <a:p>
            <a:r>
              <a:rPr lang="ru-RU" b="1" dirty="0" smtClean="0"/>
              <a:t>"</a:t>
            </a:r>
            <a:r>
              <a:rPr lang="ru-RU" b="1" dirty="0"/>
              <a:t>Скала-2018" в Казахстане: как действовать во время землетрясения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https://odkb-csto.org/news/news_odkb/ucheniya_spasateley_gosudarstv_chlenov_odkb_skala_2018_v_kazakhstane_kak_deystvovat_vo_vremya_zemlet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9700" name="Picture 4" descr="Кинологи со своими питомцами были одними из самых активных участ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26" y="1831333"/>
            <a:ext cx="2674472" cy="179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informburo.kz/img/inner/768/24/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6" y="1675370"/>
            <a:ext cx="2472278" cy="16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Нейтрализация утечки ядовитых газов с помощью водяной завес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51" y="3749916"/>
            <a:ext cx="2621347" cy="174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s://informburo.kz/img/inner/768/24/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81" y="3676649"/>
            <a:ext cx="2602003" cy="17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Валерий Семериков, заместитель генерального секретаря ОДКБ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43" y="3109341"/>
            <a:ext cx="2148074" cy="14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Сентябрь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27.09.2018.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860558"/>
            <a:ext cx="6018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Нью-Йорке состоялась встреча министров иностранных дел государств-членов ОДКБ. Приняты заявления об усилиях по стабилизации обстановки на Ближнем Востоке, о положении в Афганистане и об активизации сотрудничества ОДКБ с региональными организациям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https://odkb-csto.org/news/news_odkb/v_nyu_yorke_sostoyalas_vstrecha_ministrov_inostrannykh_del_gosudarstv_chlenov_odkb_prinyaty_zayavlen</a:t>
            </a:r>
            <a:r>
              <a:rPr lang="en-US" sz="1200" u="sng" dirty="0" smtClean="0">
                <a:hlinkClick r:id="rId3"/>
              </a:rPr>
              <a:t>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WUsLOjX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04" y="3200400"/>
            <a:ext cx="3785596" cy="21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591" y="94525"/>
            <a:ext cx="2647666" cy="4727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                                       Октябрь 2018 г.</a:t>
            </a:r>
            <a:endParaRPr lang="ru-RU" sz="24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603" y="2422900"/>
            <a:ext cx="6393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55155" y="2607566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01.10.2018.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2602" y="727208"/>
            <a:ext cx="6018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Казахстане началось тактико-специальное учение с силами и средствами разведывательных служб и подразделений государств - членов ОДКБ «Поиск-2018»</a:t>
            </a:r>
          </a:p>
          <a:p>
            <a:r>
              <a:rPr lang="ru-RU" dirty="0" smtClean="0"/>
              <a:t> </a:t>
            </a: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95182" y="5565992"/>
            <a:ext cx="6571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hlinkClick r:id="rId2"/>
              </a:rPr>
              <a:t> </a:t>
            </a:r>
          </a:p>
          <a:p>
            <a:endParaRPr lang="ru-RU" sz="1200" b="1" dirty="0" smtClean="0">
              <a:hlinkClick r:id="rId2"/>
            </a:endParaRPr>
          </a:p>
          <a:p>
            <a:r>
              <a:rPr lang="en-US" sz="1200" u="sng" dirty="0">
                <a:hlinkClick r:id="rId3"/>
              </a:rPr>
              <a:t>https://odkb-csto.org/news/news_odkb/_v_kazakhstane_nachalos_taktiko_spetsialnoe_uchenie_s_silami_i_sredstvami_razvedyvatelnykh_sluzhb_i</a:t>
            </a:r>
            <a:r>
              <a:rPr lang="en-US" sz="1200" u="sng" dirty="0" smtClean="0">
                <a:hlinkClick r:id="rId3"/>
              </a:rPr>
              <a:t>_/</a:t>
            </a:r>
            <a:r>
              <a:rPr lang="ru-RU" sz="1200" u="sng" dirty="0" smtClean="0"/>
              <a:t> </a:t>
            </a:r>
            <a:endParaRPr lang="ru-RU" dirty="0"/>
          </a:p>
        </p:txBody>
      </p:sp>
      <p:pic>
        <p:nvPicPr>
          <p:cNvPr id="1030" name="Picture 6" descr="https://www.nfsb.qc.ca/wp-content/uploads/2015/04/resource-icon-exam-in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13" y="50467"/>
            <a:ext cx="894647" cy="8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25"/>
            <a:ext cx="655093" cy="6550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5093" y="94525"/>
            <a:ext cx="13122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868D4"/>
                </a:solidFill>
                <a:effectLst/>
              </a:rPr>
              <a:t>ОДКБ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868D4"/>
              </a:solidFill>
              <a:effectLst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78910" y="5496124"/>
            <a:ext cx="148884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Ссылка: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1986" name="Picture 2" descr="_KDZ0041_1 —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4" y="1717824"/>
            <a:ext cx="3236167" cy="21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_KDZ0302_1 —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96" y="3931916"/>
            <a:ext cx="3015299" cy="20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_KDZ0279_1 —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74" y="3464005"/>
            <a:ext cx="1804833" cy="12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10693</TotalTime>
  <Words>1799</Words>
  <Application>Microsoft Office PowerPoint</Application>
  <PresentationFormat>Экран (4:3)</PresentationFormat>
  <Paragraphs>428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 Хронология событий    2018 -2019 годы   </vt:lpstr>
      <vt:lpstr>                                        Июль 2018 г.</vt:lpstr>
      <vt:lpstr>                                        Июнь 2018 г.</vt:lpstr>
      <vt:lpstr>                                        Июль 2018 г.</vt:lpstr>
      <vt:lpstr>                                        Июль 2018 г.</vt:lpstr>
      <vt:lpstr>                                        Сентябрь 2018 г.</vt:lpstr>
      <vt:lpstr>                                        Сентябрь 2018 г.</vt:lpstr>
      <vt:lpstr>                                        Сентябрь 2018 г.</vt:lpstr>
      <vt:lpstr>                                        Октябрь 2018 г.</vt:lpstr>
      <vt:lpstr>                                        Октябрь 2018 г.</vt:lpstr>
      <vt:lpstr>                                        Октябрь 2018 г.</vt:lpstr>
      <vt:lpstr>                                        Октябрь 2018 г.</vt:lpstr>
      <vt:lpstr>                                        Октябрь 2018 г.</vt:lpstr>
      <vt:lpstr>                                        Октябрь 2018 г.</vt:lpstr>
      <vt:lpstr>                                        Октябрь 2018 г.</vt:lpstr>
      <vt:lpstr>                                        Ноябрь 2018 г.</vt:lpstr>
      <vt:lpstr>                                        Ноябрь 2018 г.</vt:lpstr>
      <vt:lpstr>                                        Ноябрь 2018 г.</vt:lpstr>
      <vt:lpstr>                                        Ноябрь 2018 г.</vt:lpstr>
      <vt:lpstr>                                        Декабрь 2018 г.</vt:lpstr>
      <vt:lpstr>                                        Февраль 2019 г.</vt:lpstr>
      <vt:lpstr>                                        Март 2019 г.</vt:lpstr>
      <vt:lpstr>                                        Март 2019 г.</vt:lpstr>
      <vt:lpstr>                                        Апрель 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Апрель 2019 г.</vt:lpstr>
      <vt:lpstr>                                        Май 2019 г.</vt:lpstr>
      <vt:lpstr>                                        Май 2019 г.</vt:lpstr>
      <vt:lpstr>                                        Май 2019 г.</vt:lpstr>
      <vt:lpstr>                                        Май 2019 г.</vt:lpstr>
      <vt:lpstr>                                        Июнь 2019 г.</vt:lpstr>
      <vt:lpstr>                                        Июнь  2019 г.</vt:lpstr>
      <vt:lpstr>                                        Июнь 2019 г.</vt:lpstr>
      <vt:lpstr>                                        Июнь 2019 г.</vt:lpstr>
      <vt:lpstr>                                        Июнь 2019 г.</vt:lpstr>
      <vt:lpstr>                                        Июнь 2019 г.</vt:lpstr>
      <vt:lpstr>                                        Июль 2019 г.</vt:lpstr>
      <vt:lpstr>                                        Июль 2019 г.</vt:lpstr>
      <vt:lpstr>                                        Июль 2019 г.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154</cp:revision>
  <cp:lastPrinted>2019-07-22T05:37:36Z</cp:lastPrinted>
  <dcterms:created xsi:type="dcterms:W3CDTF">2014-11-21T11:00:06Z</dcterms:created>
  <dcterms:modified xsi:type="dcterms:W3CDTF">2019-07-25T09:35:12Z</dcterms:modified>
</cp:coreProperties>
</file>