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9" r:id="rId3"/>
    <p:sldId id="260" r:id="rId4"/>
    <p:sldId id="261" r:id="rId5"/>
    <p:sldId id="263" r:id="rId6"/>
    <p:sldId id="272" r:id="rId7"/>
    <p:sldId id="273" r:id="rId8"/>
    <p:sldId id="266" r:id="rId9"/>
    <p:sldId id="274" r:id="rId10"/>
    <p:sldId id="277" r:id="rId11"/>
    <p:sldId id="279" r:id="rId12"/>
    <p:sldId id="280" r:id="rId1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68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8F4987-97A8-47F3-945B-39AF95270CF1}" type="doc">
      <dgm:prSet loTypeId="urn:microsoft.com/office/officeart/2005/8/layout/vList6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4D4BA86-A09F-4A6D-AB0C-63C2F0120268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При замещении каких должностей лицо обязано принимать меры по предотвращению и урегулированию конфликта интересов?</a:t>
          </a:r>
          <a:endParaRPr lang="ru-RU" sz="18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D0E5FEC-DEB5-4295-B6D3-FE09DA3791C5}" type="parTrans" cxnId="{E34DD0DE-AB23-47C6-9326-858289FB8A9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34D018A-774F-400A-A2A2-162558755233}" type="sibTrans" cxnId="{E34DD0DE-AB23-47C6-9326-858289FB8A9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D517EF3C-0D05-4F06-B7CC-A49BDA327C55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Под личной заинтересованностью понимается:</a:t>
          </a:r>
          <a:endParaRPr lang="ru-RU" sz="18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B6D3A59-A3C3-4C5D-9567-01DD466F85BC}" type="parTrans" cxnId="{3FBF67A4-124E-4A6A-A7F4-475B4C70CDEC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F906D4F-2E8C-41AB-BFE6-AEA530F3FC09}" type="sibTrans" cxnId="{3FBF67A4-124E-4A6A-A7F4-475B4C70CDEC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F07FA83-5204-4A2F-A5F3-C0F6E155A21B}">
      <dgm:prSet phldrT="[Текст]" custT="1"/>
      <dgm:spPr>
        <a:noFill/>
        <a:ln>
          <a:noFill/>
        </a:ln>
      </dgm:spPr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Работники, замещающие должности в отдельных организациях.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BEEE1EF-0E17-4D79-9074-CF0F7B3DC481}" type="sibTrans" cxnId="{017A46DE-77D1-466E-830C-B72A713DF5A3}">
      <dgm:prSet/>
      <dgm:spPr/>
      <dgm:t>
        <a:bodyPr/>
        <a:lstStyle/>
        <a:p>
          <a:endParaRPr lang="ru-RU"/>
        </a:p>
      </dgm:t>
    </dgm:pt>
    <dgm:pt modelId="{7288E6BD-7F11-41A4-A70B-9720BB1E6A9E}" type="parTrans" cxnId="{017A46DE-77D1-466E-830C-B72A713DF5A3}">
      <dgm:prSet/>
      <dgm:spPr/>
      <dgm:t>
        <a:bodyPr/>
        <a:lstStyle/>
        <a:p>
          <a:endParaRPr lang="ru-RU"/>
        </a:p>
      </dgm:t>
    </dgm:pt>
    <dgm:pt modelId="{C6BDE766-9FEE-4FFE-9D58-63BFEB678BA0}">
      <dgm:prSet phldrT="[Текст]" custT="1"/>
      <dgm:spPr>
        <a:noFill/>
        <a:ln>
          <a:noFill/>
        </a:ln>
      </dgm:spPr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Лица, замещающие государственные и муниципальные должности;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B1DAE37-5CC7-4196-9E1F-43F08FBA9326}" type="sibTrans" cxnId="{2D529EA3-EB65-464F-AA51-644164C49662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E714C801-46A2-4C82-9B04-4D46DE461DBC}" type="parTrans" cxnId="{2D529EA3-EB65-464F-AA51-644164C49662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69144BA-8B4B-4451-9396-A65A195FB5B5}">
      <dgm:prSet phldrT="[Текст]" custT="1"/>
      <dgm:spPr>
        <a:noFill/>
        <a:ln>
          <a:noFill/>
        </a:ln>
      </dgm:spPr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Все государственные гражданские и муниципальные служащие;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7A7E56B-85F7-4F19-B761-85CD633C5675}" type="sibTrans" cxnId="{89F531D1-57A9-4CD8-AF50-A7A306374F5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F3EA29AE-1DE2-4ED7-BF0F-9BB5473E1FE8}" type="parTrans" cxnId="{89F531D1-57A9-4CD8-AF50-A7A306374F5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C63D66FD-8A39-408B-83A5-3CB0C1BAB523}">
      <dgm:prSet phldrT="[Текст]" custT="1"/>
      <dgm:spPr>
        <a:noFill/>
        <a:ln>
          <a:noFill/>
        </a:ln>
      </dgm:spPr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выгод лицом, занимающим должность, замещение которой предусматривает обязанность принимать меры по предотвращению и урегулированию конфликта интересов, либо дополнительным кругом лиц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F846336-DF27-42C9-8C19-CB97522233C2}" type="sibTrans" cxnId="{7C2C71F2-60D2-44F6-AEFC-7697226FC375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8C99719-11D7-459A-ADAA-6ED5A05EF643}" type="parTrans" cxnId="{7C2C71F2-60D2-44F6-AEFC-7697226FC375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DA060E5-D6A7-4390-A815-A6332A0DB7CC}" type="pres">
      <dgm:prSet presAssocID="{4D8F4987-97A8-47F3-945B-39AF95270CF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BD05A71-FF60-491D-87AB-812C1E332588}" type="pres">
      <dgm:prSet presAssocID="{B4D4BA86-A09F-4A6D-AB0C-63C2F0120268}" presName="linNode" presStyleCnt="0"/>
      <dgm:spPr/>
    </dgm:pt>
    <dgm:pt modelId="{8BB20B46-6313-4DF7-8BB5-A12180B5EF87}" type="pres">
      <dgm:prSet presAssocID="{B4D4BA86-A09F-4A6D-AB0C-63C2F0120268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7D8B6A-21AF-408B-9AB6-F31D4561981E}" type="pres">
      <dgm:prSet presAssocID="{B4D4BA86-A09F-4A6D-AB0C-63C2F0120268}" presName="childShp" presStyleLbl="bgAccFollowNode1" presStyleIdx="0" presStyleCnt="2" custLinFactNeighborX="12563" custLinFactNeighborY="-842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1C27A-FDAE-45EC-AAFF-466AA6AC3720}" type="pres">
      <dgm:prSet presAssocID="{434D018A-774F-400A-A2A2-162558755233}" presName="spacing" presStyleCnt="0"/>
      <dgm:spPr/>
    </dgm:pt>
    <dgm:pt modelId="{F6E04ED0-0E2A-46CB-A6FC-B09EA99DF016}" type="pres">
      <dgm:prSet presAssocID="{D517EF3C-0D05-4F06-B7CC-A49BDA327C55}" presName="linNode" presStyleCnt="0"/>
      <dgm:spPr/>
    </dgm:pt>
    <dgm:pt modelId="{33DACF70-8210-4EDD-B008-54DDA8E0FF0C}" type="pres">
      <dgm:prSet presAssocID="{D517EF3C-0D05-4F06-B7CC-A49BDA327C5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480430-21F6-4F83-BA07-4B92DF37317A}" type="pres">
      <dgm:prSet presAssocID="{D517EF3C-0D05-4F06-B7CC-A49BDA327C55}" presName="childShp" presStyleLbl="bgAccFollowNode1" presStyleIdx="1" presStyleCnt="2" custScaleY="66378" custLinFactNeighborY="-12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140A88-EAD5-467D-83E7-900FB1BD1F4B}" type="presOf" srcId="{4F07FA83-5204-4A2F-A5F3-C0F6E155A21B}" destId="{197D8B6A-21AF-408B-9AB6-F31D4561981E}" srcOrd="0" destOrd="2" presId="urn:microsoft.com/office/officeart/2005/8/layout/vList6"/>
    <dgm:cxn modelId="{3FBF67A4-124E-4A6A-A7F4-475B4C70CDEC}" srcId="{4D8F4987-97A8-47F3-945B-39AF95270CF1}" destId="{D517EF3C-0D05-4F06-B7CC-A49BDA327C55}" srcOrd="1" destOrd="0" parTransId="{BB6D3A59-A3C3-4C5D-9567-01DD466F85BC}" sibTransId="{5F906D4F-2E8C-41AB-BFE6-AEA530F3FC09}"/>
    <dgm:cxn modelId="{017A46DE-77D1-466E-830C-B72A713DF5A3}" srcId="{B4D4BA86-A09F-4A6D-AB0C-63C2F0120268}" destId="{4F07FA83-5204-4A2F-A5F3-C0F6E155A21B}" srcOrd="2" destOrd="0" parTransId="{7288E6BD-7F11-41A4-A70B-9720BB1E6A9E}" sibTransId="{6BEEE1EF-0E17-4D79-9074-CF0F7B3DC481}"/>
    <dgm:cxn modelId="{9B131C72-C623-4980-B4A9-A7803E0E8C2D}" type="presOf" srcId="{D517EF3C-0D05-4F06-B7CC-A49BDA327C55}" destId="{33DACF70-8210-4EDD-B008-54DDA8E0FF0C}" srcOrd="0" destOrd="0" presId="urn:microsoft.com/office/officeart/2005/8/layout/vList6"/>
    <dgm:cxn modelId="{7C2C71F2-60D2-44F6-AEFC-7697226FC375}" srcId="{D517EF3C-0D05-4F06-B7CC-A49BDA327C55}" destId="{C63D66FD-8A39-408B-83A5-3CB0C1BAB523}" srcOrd="0" destOrd="0" parTransId="{B8C99719-11D7-459A-ADAA-6ED5A05EF643}" sibTransId="{3F846336-DF27-42C9-8C19-CB97522233C2}"/>
    <dgm:cxn modelId="{E34DD0DE-AB23-47C6-9326-858289FB8A9D}" srcId="{4D8F4987-97A8-47F3-945B-39AF95270CF1}" destId="{B4D4BA86-A09F-4A6D-AB0C-63C2F0120268}" srcOrd="0" destOrd="0" parTransId="{AD0E5FEC-DEB5-4295-B6D3-FE09DA3791C5}" sibTransId="{434D018A-774F-400A-A2A2-162558755233}"/>
    <dgm:cxn modelId="{83FBEC42-5ED5-4727-AD35-FBD0BFC70FE7}" type="presOf" srcId="{C63D66FD-8A39-408B-83A5-3CB0C1BAB523}" destId="{70480430-21F6-4F83-BA07-4B92DF37317A}" srcOrd="0" destOrd="0" presId="urn:microsoft.com/office/officeart/2005/8/layout/vList6"/>
    <dgm:cxn modelId="{47BC0948-C075-4C15-8671-9C5BB11A7858}" type="presOf" srcId="{4D8F4987-97A8-47F3-945B-39AF95270CF1}" destId="{3DA060E5-D6A7-4390-A815-A6332A0DB7CC}" srcOrd="0" destOrd="0" presId="urn:microsoft.com/office/officeart/2005/8/layout/vList6"/>
    <dgm:cxn modelId="{E9283475-D417-4937-B39D-E0A34E73AA0E}" type="presOf" srcId="{C6BDE766-9FEE-4FFE-9D58-63BFEB678BA0}" destId="{197D8B6A-21AF-408B-9AB6-F31D4561981E}" srcOrd="0" destOrd="1" presId="urn:microsoft.com/office/officeart/2005/8/layout/vList6"/>
    <dgm:cxn modelId="{F13B7F28-982D-4CC4-ADE2-C419632A8B0D}" type="presOf" srcId="{B4D4BA86-A09F-4A6D-AB0C-63C2F0120268}" destId="{8BB20B46-6313-4DF7-8BB5-A12180B5EF87}" srcOrd="0" destOrd="0" presId="urn:microsoft.com/office/officeart/2005/8/layout/vList6"/>
    <dgm:cxn modelId="{2D529EA3-EB65-464F-AA51-644164C49662}" srcId="{B4D4BA86-A09F-4A6D-AB0C-63C2F0120268}" destId="{C6BDE766-9FEE-4FFE-9D58-63BFEB678BA0}" srcOrd="1" destOrd="0" parTransId="{E714C801-46A2-4C82-9B04-4D46DE461DBC}" sibTransId="{3B1DAE37-5CC7-4196-9E1F-43F08FBA9326}"/>
    <dgm:cxn modelId="{89F531D1-57A9-4CD8-AF50-A7A306374F5D}" srcId="{B4D4BA86-A09F-4A6D-AB0C-63C2F0120268}" destId="{369144BA-8B4B-4451-9396-A65A195FB5B5}" srcOrd="0" destOrd="0" parTransId="{F3EA29AE-1DE2-4ED7-BF0F-9BB5473E1FE8}" sibTransId="{77A7E56B-85F7-4F19-B761-85CD633C5675}"/>
    <dgm:cxn modelId="{43DE8552-7B4D-43D5-8B7D-23F70015441D}" type="presOf" srcId="{369144BA-8B4B-4451-9396-A65A195FB5B5}" destId="{197D8B6A-21AF-408B-9AB6-F31D4561981E}" srcOrd="0" destOrd="0" presId="urn:microsoft.com/office/officeart/2005/8/layout/vList6"/>
    <dgm:cxn modelId="{A423D754-A94B-4AD1-9BA2-54312FF41559}" type="presParOf" srcId="{3DA060E5-D6A7-4390-A815-A6332A0DB7CC}" destId="{FBD05A71-FF60-491D-87AB-812C1E332588}" srcOrd="0" destOrd="0" presId="urn:microsoft.com/office/officeart/2005/8/layout/vList6"/>
    <dgm:cxn modelId="{80CB271A-9B5D-4746-A2D9-5640E62DA86B}" type="presParOf" srcId="{FBD05A71-FF60-491D-87AB-812C1E332588}" destId="{8BB20B46-6313-4DF7-8BB5-A12180B5EF87}" srcOrd="0" destOrd="0" presId="urn:microsoft.com/office/officeart/2005/8/layout/vList6"/>
    <dgm:cxn modelId="{B1E0907E-AD03-4896-827D-ABD9E8380203}" type="presParOf" srcId="{FBD05A71-FF60-491D-87AB-812C1E332588}" destId="{197D8B6A-21AF-408B-9AB6-F31D4561981E}" srcOrd="1" destOrd="0" presId="urn:microsoft.com/office/officeart/2005/8/layout/vList6"/>
    <dgm:cxn modelId="{58E370BA-D56E-4EA6-AF8B-DFE4032291B6}" type="presParOf" srcId="{3DA060E5-D6A7-4390-A815-A6332A0DB7CC}" destId="{43C1C27A-FDAE-45EC-AAFF-466AA6AC3720}" srcOrd="1" destOrd="0" presId="urn:microsoft.com/office/officeart/2005/8/layout/vList6"/>
    <dgm:cxn modelId="{FD9D67CA-894E-447C-9B4A-8767E4D23E55}" type="presParOf" srcId="{3DA060E5-D6A7-4390-A815-A6332A0DB7CC}" destId="{F6E04ED0-0E2A-46CB-A6FC-B09EA99DF016}" srcOrd="2" destOrd="0" presId="urn:microsoft.com/office/officeart/2005/8/layout/vList6"/>
    <dgm:cxn modelId="{C8BA08EB-5D42-4D88-9591-E075AF828D7A}" type="presParOf" srcId="{F6E04ED0-0E2A-46CB-A6FC-B09EA99DF016}" destId="{33DACF70-8210-4EDD-B008-54DDA8E0FF0C}" srcOrd="0" destOrd="0" presId="urn:microsoft.com/office/officeart/2005/8/layout/vList6"/>
    <dgm:cxn modelId="{3728D8A1-6C72-49C5-9FDE-2834F2686F08}" type="presParOf" srcId="{F6E04ED0-0E2A-46CB-A6FC-B09EA99DF016}" destId="{70480430-21F6-4F83-BA07-4B92DF37317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E2F635-BBF9-47C4-9ED5-E7005C8E6BF4}" type="doc">
      <dgm:prSet loTypeId="urn:microsoft.com/office/officeart/2005/8/layout/pyramid2" loCatId="list" qsTypeId="urn:microsoft.com/office/officeart/2005/8/quickstyle/simple1" qsCatId="simple" csTypeId="urn:microsoft.com/office/officeart/2005/8/colors/accent1_4" csCatId="accent1" phldr="1"/>
      <dgm:spPr/>
    </dgm:pt>
    <dgm:pt modelId="{22DBBE89-6302-4794-A53A-3E2F5A9FEE74}">
      <dgm:prSet phldrT="[Текст]" custT="1"/>
      <dgm:spPr>
        <a:solidFill>
          <a:schemeClr val="bg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Лицо, замещающее должность, замещение которой предусматривает обязанность принимать меры по предотвращению и урегулированию конфликта интересов,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обязано принимать меры по недопущению любой возможности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возникновения конфликта интересов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164E4AA-218A-4F45-93A6-CFBF25A11AFB}" type="parTrans" cxnId="{442B6E30-F504-4566-A202-56C0A67FA451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9DDD4DF0-B764-4672-99C5-3F843B2FCC33}" type="sibTrans" cxnId="{442B6E30-F504-4566-A202-56C0A67FA451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DBE54127-A4E2-4474-B7B0-92371817C316}">
      <dgm:prSet phldrT="[Текст]" custT="1"/>
      <dgm:spPr>
        <a:solidFill>
          <a:schemeClr val="bg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Лицо обязано уведомить в порядке, определенном представителем нанимателя (работодателем) о возникшем конфликте интересов или о возможности его возникновения,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как только ему станет об этом известно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8C73BFBE-5E46-4209-BFBB-963EC829D4B7}" type="parTrans" cxnId="{77331381-AF90-4E1A-8F16-406214E44DF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AD051FA3-F4DB-4CDA-A39E-5FC716359F67}" type="sibTrans" cxnId="{77331381-AF90-4E1A-8F16-406214E44DF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0907BFB-9D95-4D05-B419-6917B7A6691A}">
      <dgm:prSet phldrT="[Текст]" custT="1"/>
      <dgm:spPr>
        <a:solidFill>
          <a:schemeClr val="bg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Непринятие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лицом, которое является стороной конфликта интересов,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мер по предотвращению или урегулированию конфликта интересов является правонарушением, влекущим увольнение указанного лица в связи с утратой доверия.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5E96417-4F92-47A1-B1CD-31F65CBC1727}" type="parTrans" cxnId="{3475802A-EDDA-42E1-B500-6BCD6C486EB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B7406EA-B4B1-4DEB-B96D-62EDFDD80AE2}" type="sibTrans" cxnId="{3475802A-EDDA-42E1-B500-6BCD6C486EB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DE6102E4-4A52-4721-8064-BE8D653EFEA0}" type="pres">
      <dgm:prSet presAssocID="{F5E2F635-BBF9-47C4-9ED5-E7005C8E6BF4}" presName="compositeShape" presStyleCnt="0">
        <dgm:presLayoutVars>
          <dgm:dir/>
          <dgm:resizeHandles/>
        </dgm:presLayoutVars>
      </dgm:prSet>
      <dgm:spPr/>
    </dgm:pt>
    <dgm:pt modelId="{24125246-9B06-4A1E-BC51-CB481CCD5629}" type="pres">
      <dgm:prSet presAssocID="{F5E2F635-BBF9-47C4-9ED5-E7005C8E6BF4}" presName="pyramid" presStyleLbl="node1" presStyleIdx="0" presStyleCnt="1" custAng="0" custFlipHor="0" custScaleX="54970" custScaleY="46765" custLinFactNeighborX="-7871" custLinFactNeighborY="-10209"/>
      <dgm:spPr>
        <a:noFill/>
        <a:ln>
          <a:noFill/>
        </a:ln>
      </dgm:spPr>
    </dgm:pt>
    <dgm:pt modelId="{2E5A5252-0BEE-487E-8EAA-815D786D765E}" type="pres">
      <dgm:prSet presAssocID="{F5E2F635-BBF9-47C4-9ED5-E7005C8E6BF4}" presName="theList" presStyleCnt="0"/>
      <dgm:spPr/>
    </dgm:pt>
    <dgm:pt modelId="{BD2819B3-0BA6-430C-B64E-70D79B117B20}" type="pres">
      <dgm:prSet presAssocID="{22DBBE89-6302-4794-A53A-3E2F5A9FEE74}" presName="aNode" presStyleLbl="fgAcc1" presStyleIdx="0" presStyleCnt="3" custScaleX="208313" custLinFactNeighborX="856" custLinFactNeighborY="-62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9835B1-851F-4292-B7DD-365224A8B0EA}" type="pres">
      <dgm:prSet presAssocID="{22DBBE89-6302-4794-A53A-3E2F5A9FEE74}" presName="aSpace" presStyleCnt="0"/>
      <dgm:spPr/>
    </dgm:pt>
    <dgm:pt modelId="{016AB3DB-5498-4078-A3E5-869C6D029057}" type="pres">
      <dgm:prSet presAssocID="{DBE54127-A4E2-4474-B7B0-92371817C316}" presName="aNode" presStyleLbl="fgAcc1" presStyleIdx="1" presStyleCnt="3" custScaleX="139043" custLinFactNeighborX="3705" custLinFactNeighborY="59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D7B6E1-FD61-44C9-BC80-BC127BBB1464}" type="pres">
      <dgm:prSet presAssocID="{DBE54127-A4E2-4474-B7B0-92371817C316}" presName="aSpace" presStyleCnt="0"/>
      <dgm:spPr/>
    </dgm:pt>
    <dgm:pt modelId="{5B9E115B-030B-4447-B1C4-4699BE315C7C}" type="pres">
      <dgm:prSet presAssocID="{F0907BFB-9D95-4D05-B419-6917B7A6691A}" presName="aNode" presStyleLbl="fgAcc1" presStyleIdx="2" presStyleCnt="3" custScaleX="139043" custLinFactY="11183" custLinFactNeighborX="370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E49A13-D62C-428F-B777-F7CBF1A95FF1}" type="pres">
      <dgm:prSet presAssocID="{F0907BFB-9D95-4D05-B419-6917B7A6691A}" presName="aSpace" presStyleCnt="0"/>
      <dgm:spPr/>
    </dgm:pt>
  </dgm:ptLst>
  <dgm:cxnLst>
    <dgm:cxn modelId="{3475802A-EDDA-42E1-B500-6BCD6C486EB3}" srcId="{F5E2F635-BBF9-47C4-9ED5-E7005C8E6BF4}" destId="{F0907BFB-9D95-4D05-B419-6917B7A6691A}" srcOrd="2" destOrd="0" parTransId="{B5E96417-4F92-47A1-B1CD-31F65CBC1727}" sibTransId="{0B7406EA-B4B1-4DEB-B96D-62EDFDD80AE2}"/>
    <dgm:cxn modelId="{4F8AD31E-E679-4970-9C5E-A17A3B6BBF12}" type="presOf" srcId="{F5E2F635-BBF9-47C4-9ED5-E7005C8E6BF4}" destId="{DE6102E4-4A52-4721-8064-BE8D653EFEA0}" srcOrd="0" destOrd="0" presId="urn:microsoft.com/office/officeart/2005/8/layout/pyramid2"/>
    <dgm:cxn modelId="{77331381-AF90-4E1A-8F16-406214E44DF2}" srcId="{F5E2F635-BBF9-47C4-9ED5-E7005C8E6BF4}" destId="{DBE54127-A4E2-4474-B7B0-92371817C316}" srcOrd="1" destOrd="0" parTransId="{8C73BFBE-5E46-4209-BFBB-963EC829D4B7}" sibTransId="{AD051FA3-F4DB-4CDA-A39E-5FC716359F67}"/>
    <dgm:cxn modelId="{EAB80F8E-1188-46C8-8DDB-5358C73F066C}" type="presOf" srcId="{22DBBE89-6302-4794-A53A-3E2F5A9FEE74}" destId="{BD2819B3-0BA6-430C-B64E-70D79B117B20}" srcOrd="0" destOrd="0" presId="urn:microsoft.com/office/officeart/2005/8/layout/pyramid2"/>
    <dgm:cxn modelId="{20D11D22-1A43-43A5-962A-7D262F757E94}" type="presOf" srcId="{F0907BFB-9D95-4D05-B419-6917B7A6691A}" destId="{5B9E115B-030B-4447-B1C4-4699BE315C7C}" srcOrd="0" destOrd="0" presId="urn:microsoft.com/office/officeart/2005/8/layout/pyramid2"/>
    <dgm:cxn modelId="{442B6E30-F504-4566-A202-56C0A67FA451}" srcId="{F5E2F635-BBF9-47C4-9ED5-E7005C8E6BF4}" destId="{22DBBE89-6302-4794-A53A-3E2F5A9FEE74}" srcOrd="0" destOrd="0" parTransId="{2164E4AA-218A-4F45-93A6-CFBF25A11AFB}" sibTransId="{9DDD4DF0-B764-4672-99C5-3F843B2FCC33}"/>
    <dgm:cxn modelId="{C1BC7413-E2EC-4177-A3CB-1F5EBD2B88D2}" type="presOf" srcId="{DBE54127-A4E2-4474-B7B0-92371817C316}" destId="{016AB3DB-5498-4078-A3E5-869C6D029057}" srcOrd="0" destOrd="0" presId="urn:microsoft.com/office/officeart/2005/8/layout/pyramid2"/>
    <dgm:cxn modelId="{38D85F3E-9768-4B56-BE8E-5F9CAD3AAC42}" type="presParOf" srcId="{DE6102E4-4A52-4721-8064-BE8D653EFEA0}" destId="{24125246-9B06-4A1E-BC51-CB481CCD5629}" srcOrd="0" destOrd="0" presId="urn:microsoft.com/office/officeart/2005/8/layout/pyramid2"/>
    <dgm:cxn modelId="{32812544-48EA-4C51-AB36-81B2F0B5964B}" type="presParOf" srcId="{DE6102E4-4A52-4721-8064-BE8D653EFEA0}" destId="{2E5A5252-0BEE-487E-8EAA-815D786D765E}" srcOrd="1" destOrd="0" presId="urn:microsoft.com/office/officeart/2005/8/layout/pyramid2"/>
    <dgm:cxn modelId="{0937D882-5606-4491-8AB7-6BE9E014D92C}" type="presParOf" srcId="{2E5A5252-0BEE-487E-8EAA-815D786D765E}" destId="{BD2819B3-0BA6-430C-B64E-70D79B117B20}" srcOrd="0" destOrd="0" presId="urn:microsoft.com/office/officeart/2005/8/layout/pyramid2"/>
    <dgm:cxn modelId="{5AE8BDF6-73A2-4AEB-8B87-F8BE52076342}" type="presParOf" srcId="{2E5A5252-0BEE-487E-8EAA-815D786D765E}" destId="{519835B1-851F-4292-B7DD-365224A8B0EA}" srcOrd="1" destOrd="0" presId="urn:microsoft.com/office/officeart/2005/8/layout/pyramid2"/>
    <dgm:cxn modelId="{4A911899-1614-410A-B194-3E63FFEEA910}" type="presParOf" srcId="{2E5A5252-0BEE-487E-8EAA-815D786D765E}" destId="{016AB3DB-5498-4078-A3E5-869C6D029057}" srcOrd="2" destOrd="0" presId="urn:microsoft.com/office/officeart/2005/8/layout/pyramid2"/>
    <dgm:cxn modelId="{4702F787-B92F-4EE3-9795-0DA8131599D8}" type="presParOf" srcId="{2E5A5252-0BEE-487E-8EAA-815D786D765E}" destId="{27D7B6E1-FD61-44C9-BC80-BC127BBB1464}" srcOrd="3" destOrd="0" presId="urn:microsoft.com/office/officeart/2005/8/layout/pyramid2"/>
    <dgm:cxn modelId="{F26A2DFE-CBCB-4C82-8D0F-7AE10A737A4D}" type="presParOf" srcId="{2E5A5252-0BEE-487E-8EAA-815D786D765E}" destId="{5B9E115B-030B-4447-B1C4-4699BE315C7C}" srcOrd="4" destOrd="0" presId="urn:microsoft.com/office/officeart/2005/8/layout/pyramid2"/>
    <dgm:cxn modelId="{CF21EC66-9B68-436F-AB97-52310DB5348E}" type="presParOf" srcId="{2E5A5252-0BEE-487E-8EAA-815D786D765E}" destId="{0FE49A13-D62C-428F-B777-F7CBF1A95FF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494C12-0D4C-4A44-97D1-40C50D454AA9}" type="doc">
      <dgm:prSet loTypeId="urn:microsoft.com/office/officeart/2005/8/layout/default#1" loCatId="list" qsTypeId="urn:microsoft.com/office/officeart/2005/8/quickstyle/3d3" qsCatId="3D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F2B86469-4E64-4727-8C9E-0A2C494E8082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13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Выполнение отдельных функций государственного (муниципального) управления в отношении родственников и/или иных лиц, с которыми связана личная заинтересованность государственного (муниципального) служащего</a:t>
          </a:r>
        </a:p>
      </dgm:t>
    </dgm:pt>
    <dgm:pt modelId="{0B2D6B26-C01E-4662-AEF8-CC4C04ECA91C}" type="parTrans" cxnId="{031CA667-580B-4664-A7B6-D3D55492D201}">
      <dgm:prSet/>
      <dgm:spPr/>
      <dgm:t>
        <a:bodyPr/>
        <a:lstStyle/>
        <a:p>
          <a:endParaRPr lang="ru-RU"/>
        </a:p>
      </dgm:t>
    </dgm:pt>
    <dgm:pt modelId="{EEEC056B-A35B-4E15-9A2B-745E6EE42FF8}" type="sibTrans" cxnId="{031CA667-580B-4664-A7B6-D3D55492D201}">
      <dgm:prSet/>
      <dgm:spPr/>
      <dgm:t>
        <a:bodyPr/>
        <a:lstStyle/>
        <a:p>
          <a:endParaRPr lang="ru-RU"/>
        </a:p>
      </dgm:t>
    </dgm:pt>
    <dgm:pt modelId="{481D0A4C-7A1A-4FA5-A9F5-F49ABE1596C5}">
      <dgm:prSet/>
      <dgm:spPr>
        <a:solidFill>
          <a:schemeClr val="accent2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Выполнение иной оплачиваемой работы</a:t>
          </a:r>
        </a:p>
      </dgm:t>
    </dgm:pt>
    <dgm:pt modelId="{30CE33DD-747F-4706-9474-49B39AD98A17}" type="parTrans" cxnId="{F7313015-9921-4A46-A037-3AAF69F6DA66}">
      <dgm:prSet/>
      <dgm:spPr/>
      <dgm:t>
        <a:bodyPr/>
        <a:lstStyle/>
        <a:p>
          <a:endParaRPr lang="ru-RU"/>
        </a:p>
      </dgm:t>
    </dgm:pt>
    <dgm:pt modelId="{249F8187-646D-45E3-9D7A-4596DD794F17}" type="sibTrans" cxnId="{F7313015-9921-4A46-A037-3AAF69F6DA66}">
      <dgm:prSet/>
      <dgm:spPr/>
      <dgm:t>
        <a:bodyPr/>
        <a:lstStyle/>
        <a:p>
          <a:endParaRPr lang="ru-RU"/>
        </a:p>
      </dgm:t>
    </dgm:pt>
    <dgm:pt modelId="{F9AA0590-3ABB-47EA-B1C3-A128D34FE461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Владение ценными бумагами, банковскими вкладами</a:t>
          </a:r>
        </a:p>
      </dgm:t>
    </dgm:pt>
    <dgm:pt modelId="{A0174A11-015F-4F2A-8699-226B40C61FC1}" type="parTrans" cxnId="{B2112367-BA7D-4E87-8E89-ACF8D40D0D07}">
      <dgm:prSet/>
      <dgm:spPr/>
      <dgm:t>
        <a:bodyPr/>
        <a:lstStyle/>
        <a:p>
          <a:endParaRPr lang="ru-RU"/>
        </a:p>
      </dgm:t>
    </dgm:pt>
    <dgm:pt modelId="{7D13B35D-8415-40AA-A3F8-420F95040F6D}" type="sibTrans" cxnId="{B2112367-BA7D-4E87-8E89-ACF8D40D0D07}">
      <dgm:prSet/>
      <dgm:spPr/>
      <dgm:t>
        <a:bodyPr/>
        <a:lstStyle/>
        <a:p>
          <a:endParaRPr lang="ru-RU"/>
        </a:p>
      </dgm:t>
    </dgm:pt>
    <dgm:pt modelId="{2A55DDF9-CB68-4DFD-872D-E08F92F36B14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ru-RU" b="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Имущественные обязательства и судебные разбирательства</a:t>
          </a:r>
        </a:p>
      </dgm:t>
    </dgm:pt>
    <dgm:pt modelId="{FF39B957-7B7A-44FB-A676-4438F8C5530E}" type="parTrans" cxnId="{AAA4C25C-00F2-419C-BBC5-B18502E0A3C8}">
      <dgm:prSet/>
      <dgm:spPr/>
      <dgm:t>
        <a:bodyPr/>
        <a:lstStyle/>
        <a:p>
          <a:endParaRPr lang="ru-RU"/>
        </a:p>
      </dgm:t>
    </dgm:pt>
    <dgm:pt modelId="{08524D37-AC4A-42A4-928E-1D20B09C2D23}" type="sibTrans" cxnId="{AAA4C25C-00F2-419C-BBC5-B18502E0A3C8}">
      <dgm:prSet/>
      <dgm:spPr/>
      <dgm:t>
        <a:bodyPr/>
        <a:lstStyle/>
        <a:p>
          <a:endParaRPr lang="ru-RU"/>
        </a:p>
      </dgm:t>
    </dgm:pt>
    <dgm:pt modelId="{C9FABC1E-BB7A-47D8-A870-599B8DE31401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b="0" u="none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бывшим работодателем и трудоустройство после увольнения с государственной (муниципальной) службы</a:t>
          </a:r>
          <a:endParaRPr lang="ru-RU" b="0" u="none" dirty="0">
            <a:solidFill>
              <a:schemeClr val="tx1"/>
            </a:solidFill>
            <a:effectLst/>
          </a:endParaRPr>
        </a:p>
      </dgm:t>
    </dgm:pt>
    <dgm:pt modelId="{F7166313-A09F-45DD-8389-0EDA904B50D7}" type="parTrans" cxnId="{0F6090FC-4114-4693-B67E-83208A483B56}">
      <dgm:prSet/>
      <dgm:spPr/>
      <dgm:t>
        <a:bodyPr/>
        <a:lstStyle/>
        <a:p>
          <a:endParaRPr lang="ru-RU"/>
        </a:p>
      </dgm:t>
    </dgm:pt>
    <dgm:pt modelId="{2303D62A-565C-4F8E-AB2C-B09EFE5DACAA}" type="sibTrans" cxnId="{0F6090FC-4114-4693-B67E-83208A483B56}">
      <dgm:prSet/>
      <dgm:spPr/>
      <dgm:t>
        <a:bodyPr/>
        <a:lstStyle/>
        <a:p>
          <a:endParaRPr lang="ru-RU"/>
        </a:p>
      </dgm:t>
    </dgm:pt>
    <dgm:pt modelId="{1DBB546D-FCA4-43DF-AB47-F3D0E576004D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Получение подарков и услуг</a:t>
          </a:r>
        </a:p>
      </dgm:t>
    </dgm:pt>
    <dgm:pt modelId="{FBDD45A4-A88C-4930-87D2-CE8F001FD909}" type="sibTrans" cxnId="{FDF2A056-3C25-46B5-B154-46E1A9B677A6}">
      <dgm:prSet/>
      <dgm:spPr/>
      <dgm:t>
        <a:bodyPr/>
        <a:lstStyle/>
        <a:p>
          <a:endParaRPr lang="ru-RU"/>
        </a:p>
      </dgm:t>
    </dgm:pt>
    <dgm:pt modelId="{BD2BBBB8-AFB5-436A-B089-2DF128278D40}" type="parTrans" cxnId="{FDF2A056-3C25-46B5-B154-46E1A9B677A6}">
      <dgm:prSet/>
      <dgm:spPr/>
      <dgm:t>
        <a:bodyPr/>
        <a:lstStyle/>
        <a:p>
          <a:endParaRPr lang="ru-RU"/>
        </a:p>
      </dgm:t>
    </dgm:pt>
    <dgm:pt modelId="{E029A7E7-D6F0-4C2C-8D89-E86FCB5A58BC}" type="pres">
      <dgm:prSet presAssocID="{D4494C12-0D4C-4A44-97D1-40C50D454A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81CDD8-5F6D-4BE0-8F53-C31A65C594CB}" type="pres">
      <dgm:prSet presAssocID="{F2B86469-4E64-4727-8C9E-0A2C494E8082}" presName="node" presStyleLbl="node1" presStyleIdx="0" presStyleCnt="6" custLinFactNeighborX="231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CD64052C-233A-410C-8078-567E09062528}" type="pres">
      <dgm:prSet presAssocID="{EEEC056B-A35B-4E15-9A2B-745E6EE42FF8}" presName="sibTrans" presStyleCnt="0"/>
      <dgm:spPr/>
    </dgm:pt>
    <dgm:pt modelId="{1BBDF206-BDB7-4DC9-B8A3-EF6A2E6B5F55}" type="pres">
      <dgm:prSet presAssocID="{481D0A4C-7A1A-4FA5-A9F5-F49ABE1596C5}" presName="node" presStyleLbl="node1" presStyleIdx="1" presStyleCnt="6" custLinFactNeighborX="-1497" custLinFactNeighborY="72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98D9A40-7755-43F4-AC4E-BD53984A7685}" type="pres">
      <dgm:prSet presAssocID="{249F8187-646D-45E3-9D7A-4596DD794F17}" presName="sibTrans" presStyleCnt="0"/>
      <dgm:spPr/>
    </dgm:pt>
    <dgm:pt modelId="{6E4E2DCA-6B0C-4DFC-ACFB-4A343038B6C5}" type="pres">
      <dgm:prSet presAssocID="{F9AA0590-3ABB-47EA-B1C3-A128D34FE461}" presName="node" presStyleLbl="node1" presStyleIdx="2" presStyleCnt="6" custLinFactNeighborX="-53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A15C829-0DAD-40F0-8C8E-02FCD92B2023}" type="pres">
      <dgm:prSet presAssocID="{7D13B35D-8415-40AA-A3F8-420F95040F6D}" presName="sibTrans" presStyleCnt="0"/>
      <dgm:spPr/>
    </dgm:pt>
    <dgm:pt modelId="{9955F8E5-D29F-40A5-9EB0-E133421236FA}" type="pres">
      <dgm:prSet presAssocID="{1DBB546D-FCA4-43DF-AB47-F3D0E576004D}" presName="node" presStyleLbl="node1" presStyleIdx="3" presStyleCnt="6" custLinFactNeighborX="231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CF5876AB-40DD-48B5-9AB0-D6F139E36EF4}" type="pres">
      <dgm:prSet presAssocID="{FBDD45A4-A88C-4930-87D2-CE8F001FD909}" presName="sibTrans" presStyleCnt="0"/>
      <dgm:spPr/>
    </dgm:pt>
    <dgm:pt modelId="{4A1158F4-395E-44A3-9A74-C3DAA0E341E1}" type="pres">
      <dgm:prSet presAssocID="{2A55DDF9-CB68-4DFD-872D-E08F92F36B14}" presName="node" presStyleLbl="node1" presStyleIdx="4" presStyleCnt="6" custLinFactNeighborX="-23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619D84C7-F273-47BC-B8F3-E165AB5ED411}" type="pres">
      <dgm:prSet presAssocID="{08524D37-AC4A-42A4-928E-1D20B09C2D23}" presName="sibTrans" presStyleCnt="0"/>
      <dgm:spPr/>
    </dgm:pt>
    <dgm:pt modelId="{9FE5EA58-90A9-41E8-9F9C-E56FED7CFF2C}" type="pres">
      <dgm:prSet presAssocID="{C9FABC1E-BB7A-47D8-A870-599B8DE31401}" presName="node" presStyleLbl="node1" presStyleIdx="5" presStyleCnt="6" custLinFactNeighborX="-618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FDF2A056-3C25-46B5-B154-46E1A9B677A6}" srcId="{D4494C12-0D4C-4A44-97D1-40C50D454AA9}" destId="{1DBB546D-FCA4-43DF-AB47-F3D0E576004D}" srcOrd="3" destOrd="0" parTransId="{BD2BBBB8-AFB5-436A-B089-2DF128278D40}" sibTransId="{FBDD45A4-A88C-4930-87D2-CE8F001FD909}"/>
    <dgm:cxn modelId="{3E04FC29-E65E-48B9-9A5B-FA8BF997A1B3}" type="presOf" srcId="{F2B86469-4E64-4727-8C9E-0A2C494E8082}" destId="{8981CDD8-5F6D-4BE0-8F53-C31A65C594CB}" srcOrd="0" destOrd="0" presId="urn:microsoft.com/office/officeart/2005/8/layout/default#1"/>
    <dgm:cxn modelId="{FE574290-622E-4F8C-A5E1-CE380C5422C1}" type="presOf" srcId="{C9FABC1E-BB7A-47D8-A870-599B8DE31401}" destId="{9FE5EA58-90A9-41E8-9F9C-E56FED7CFF2C}" srcOrd="0" destOrd="0" presId="urn:microsoft.com/office/officeart/2005/8/layout/default#1"/>
    <dgm:cxn modelId="{ECB5C3E2-C08F-4918-AF74-F26402F5906C}" type="presOf" srcId="{D4494C12-0D4C-4A44-97D1-40C50D454AA9}" destId="{E029A7E7-D6F0-4C2C-8D89-E86FCB5A58BC}" srcOrd="0" destOrd="0" presId="urn:microsoft.com/office/officeart/2005/8/layout/default#1"/>
    <dgm:cxn modelId="{CB13E3A3-14D0-4DAC-A161-EB2CEBC2D22F}" type="presOf" srcId="{F9AA0590-3ABB-47EA-B1C3-A128D34FE461}" destId="{6E4E2DCA-6B0C-4DFC-ACFB-4A343038B6C5}" srcOrd="0" destOrd="0" presId="urn:microsoft.com/office/officeart/2005/8/layout/default#1"/>
    <dgm:cxn modelId="{B2112367-BA7D-4E87-8E89-ACF8D40D0D07}" srcId="{D4494C12-0D4C-4A44-97D1-40C50D454AA9}" destId="{F9AA0590-3ABB-47EA-B1C3-A128D34FE461}" srcOrd="2" destOrd="0" parTransId="{A0174A11-015F-4F2A-8699-226B40C61FC1}" sibTransId="{7D13B35D-8415-40AA-A3F8-420F95040F6D}"/>
    <dgm:cxn modelId="{0F6090FC-4114-4693-B67E-83208A483B56}" srcId="{D4494C12-0D4C-4A44-97D1-40C50D454AA9}" destId="{C9FABC1E-BB7A-47D8-A870-599B8DE31401}" srcOrd="5" destOrd="0" parTransId="{F7166313-A09F-45DD-8389-0EDA904B50D7}" sibTransId="{2303D62A-565C-4F8E-AB2C-B09EFE5DACAA}"/>
    <dgm:cxn modelId="{8E2DDEA8-5CF0-42F6-9C66-4B5EF579E673}" type="presOf" srcId="{481D0A4C-7A1A-4FA5-A9F5-F49ABE1596C5}" destId="{1BBDF206-BDB7-4DC9-B8A3-EF6A2E6B5F55}" srcOrd="0" destOrd="0" presId="urn:microsoft.com/office/officeart/2005/8/layout/default#1"/>
    <dgm:cxn modelId="{A73A25DA-C898-4B74-BC69-801BE3060107}" type="presOf" srcId="{1DBB546D-FCA4-43DF-AB47-F3D0E576004D}" destId="{9955F8E5-D29F-40A5-9EB0-E133421236FA}" srcOrd="0" destOrd="0" presId="urn:microsoft.com/office/officeart/2005/8/layout/default#1"/>
    <dgm:cxn modelId="{031CA667-580B-4664-A7B6-D3D55492D201}" srcId="{D4494C12-0D4C-4A44-97D1-40C50D454AA9}" destId="{F2B86469-4E64-4727-8C9E-0A2C494E8082}" srcOrd="0" destOrd="0" parTransId="{0B2D6B26-C01E-4662-AEF8-CC4C04ECA91C}" sibTransId="{EEEC056B-A35B-4E15-9A2B-745E6EE42FF8}"/>
    <dgm:cxn modelId="{AAA4C25C-00F2-419C-BBC5-B18502E0A3C8}" srcId="{D4494C12-0D4C-4A44-97D1-40C50D454AA9}" destId="{2A55DDF9-CB68-4DFD-872D-E08F92F36B14}" srcOrd="4" destOrd="0" parTransId="{FF39B957-7B7A-44FB-A676-4438F8C5530E}" sibTransId="{08524D37-AC4A-42A4-928E-1D20B09C2D23}"/>
    <dgm:cxn modelId="{F7313015-9921-4A46-A037-3AAF69F6DA66}" srcId="{D4494C12-0D4C-4A44-97D1-40C50D454AA9}" destId="{481D0A4C-7A1A-4FA5-A9F5-F49ABE1596C5}" srcOrd="1" destOrd="0" parTransId="{30CE33DD-747F-4706-9474-49B39AD98A17}" sibTransId="{249F8187-646D-45E3-9D7A-4596DD794F17}"/>
    <dgm:cxn modelId="{04D47ECF-2BB1-4652-8330-B1030D584919}" type="presOf" srcId="{2A55DDF9-CB68-4DFD-872D-E08F92F36B14}" destId="{4A1158F4-395E-44A3-9A74-C3DAA0E341E1}" srcOrd="0" destOrd="0" presId="urn:microsoft.com/office/officeart/2005/8/layout/default#1"/>
    <dgm:cxn modelId="{C53866CE-F643-4889-B714-20B065D2787D}" type="presParOf" srcId="{E029A7E7-D6F0-4C2C-8D89-E86FCB5A58BC}" destId="{8981CDD8-5F6D-4BE0-8F53-C31A65C594CB}" srcOrd="0" destOrd="0" presId="urn:microsoft.com/office/officeart/2005/8/layout/default#1"/>
    <dgm:cxn modelId="{C5F2383A-0BCD-49F2-9580-AF37EBA12C1E}" type="presParOf" srcId="{E029A7E7-D6F0-4C2C-8D89-E86FCB5A58BC}" destId="{CD64052C-233A-410C-8078-567E09062528}" srcOrd="1" destOrd="0" presId="urn:microsoft.com/office/officeart/2005/8/layout/default#1"/>
    <dgm:cxn modelId="{F82C404D-4F8C-4E0D-A273-6668709360FF}" type="presParOf" srcId="{E029A7E7-D6F0-4C2C-8D89-E86FCB5A58BC}" destId="{1BBDF206-BDB7-4DC9-B8A3-EF6A2E6B5F55}" srcOrd="2" destOrd="0" presId="urn:microsoft.com/office/officeart/2005/8/layout/default#1"/>
    <dgm:cxn modelId="{D1F11A59-3235-45B4-AE3D-CDE7BAA5E48E}" type="presParOf" srcId="{E029A7E7-D6F0-4C2C-8D89-E86FCB5A58BC}" destId="{F98D9A40-7755-43F4-AC4E-BD53984A7685}" srcOrd="3" destOrd="0" presId="urn:microsoft.com/office/officeart/2005/8/layout/default#1"/>
    <dgm:cxn modelId="{B078C078-FEC7-4FD9-8D45-792649BD757E}" type="presParOf" srcId="{E029A7E7-D6F0-4C2C-8D89-E86FCB5A58BC}" destId="{6E4E2DCA-6B0C-4DFC-ACFB-4A343038B6C5}" srcOrd="4" destOrd="0" presId="urn:microsoft.com/office/officeart/2005/8/layout/default#1"/>
    <dgm:cxn modelId="{33ACA52D-38CA-4EF2-947C-D3E2E09D55C6}" type="presParOf" srcId="{E029A7E7-D6F0-4C2C-8D89-E86FCB5A58BC}" destId="{7A15C829-0DAD-40F0-8C8E-02FCD92B2023}" srcOrd="5" destOrd="0" presId="urn:microsoft.com/office/officeart/2005/8/layout/default#1"/>
    <dgm:cxn modelId="{1FE81986-56B0-4F29-9E85-BF9730C2B9E3}" type="presParOf" srcId="{E029A7E7-D6F0-4C2C-8D89-E86FCB5A58BC}" destId="{9955F8E5-D29F-40A5-9EB0-E133421236FA}" srcOrd="6" destOrd="0" presId="urn:microsoft.com/office/officeart/2005/8/layout/default#1"/>
    <dgm:cxn modelId="{EFAE50BC-8656-4A01-A6B1-FE78A13D5592}" type="presParOf" srcId="{E029A7E7-D6F0-4C2C-8D89-E86FCB5A58BC}" destId="{CF5876AB-40DD-48B5-9AB0-D6F139E36EF4}" srcOrd="7" destOrd="0" presId="urn:microsoft.com/office/officeart/2005/8/layout/default#1"/>
    <dgm:cxn modelId="{43E7A430-4C5F-431A-ADA8-0B2213A41B8A}" type="presParOf" srcId="{E029A7E7-D6F0-4C2C-8D89-E86FCB5A58BC}" destId="{4A1158F4-395E-44A3-9A74-C3DAA0E341E1}" srcOrd="8" destOrd="0" presId="urn:microsoft.com/office/officeart/2005/8/layout/default#1"/>
    <dgm:cxn modelId="{D95567BA-6ADD-4EBF-AB8C-BC86B870BC6F}" type="presParOf" srcId="{E029A7E7-D6F0-4C2C-8D89-E86FCB5A58BC}" destId="{619D84C7-F273-47BC-B8F3-E165AB5ED411}" srcOrd="9" destOrd="0" presId="urn:microsoft.com/office/officeart/2005/8/layout/default#1"/>
    <dgm:cxn modelId="{60211B0F-6E0E-40A3-953F-603BC452DB6D}" type="presParOf" srcId="{E029A7E7-D6F0-4C2C-8D89-E86FCB5A58BC}" destId="{9FE5EA58-90A9-41E8-9F9C-E56FED7CFF2C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E974C0-EF86-44FA-8245-16035AB4B701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410CB2-E2FB-4A29-94E5-66390E7AC171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Служащий или лицо, замещающее должность, направляет уведомление представителю нанимателя через подразделение, ответственное за противодействие коррупции, либо лицу, в должностные обязанности которого входит работа по профилактике коррупционных и иных правонарушений</a:t>
          </a:r>
          <a:endParaRPr lang="ru-RU" sz="13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85CB84-792A-444C-BFB7-E4272A7DF97F}" type="sibTrans" cxnId="{5318A095-362E-435D-921F-CA2E689EA397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D63B90-A93F-48E1-AAEC-FF8D0F13CAAC}" type="parTrans" cxnId="{5318A095-362E-435D-921F-CA2E689EA397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F6E9074-77EB-4CEA-BDC5-2333068E6A27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Служащий или лицо, замещающее должность, составляет письменное уведомление по установленной форме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2520E7-864A-4132-A297-E86547CF3864}" type="sibTrans" cxnId="{2E372C80-4F4A-48B8-B1B6-B4D926427201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02969A4-DFA5-4BE7-AD04-9919AD9B40F9}" type="parTrans" cxnId="{2E372C80-4F4A-48B8-B1B6-B4D926427201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C502604-A6CD-4437-9418-170A9C762257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служащего или лица, замещающего соответствующую должность, возникает личная заинтересованность, которая, по его мнению, приводит или может привести к конфликту интересов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F45A17A-376E-497A-8C84-38EACA6660BD}" type="sibTrans" cxnId="{059BB9E7-5061-4119-8E88-9496AA98B36B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5690FA-B6D2-44E2-B81A-6D30ACEA6341}" type="parTrans" cxnId="{059BB9E7-5061-4119-8E88-9496AA98B36B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5F0DCC7-2253-433C-AFC2-5FF0F20C78E5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Поступившее уведомление регистрируется, его копия с отметкой о регистрации выдается служащему или лицу, замещающему соответствующую должность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8A1B31E-FF69-47D7-AAC8-21935C32CD0B}" type="parTrans" cxnId="{920CC16E-D7F5-4706-99C9-331FEA1E756E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67898A5-9F3F-421B-97F1-0A56ABDD942E}" type="sibTrans" cxnId="{920CC16E-D7F5-4706-99C9-331FEA1E756E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C7A9D1B-37F3-49A5-83CC-362B54532860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Зарегистрированное уведомление передается для рассмотрения представителю нанимателя (работодателю), который принимает одно из решений: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964409-3640-484B-A3ED-0FEE36E5C82C}" type="parTrans" cxnId="{66706482-3512-40A6-9E0D-71E7E1D6041E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4E5491-BADD-4E28-8CA1-B6CCF7355F46}" type="sibTrans" cxnId="{66706482-3512-40A6-9E0D-71E7E1D6041E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49F2606-4FA8-45CB-BFBB-B8DBABD6F584}" type="pres">
      <dgm:prSet presAssocID="{6BE974C0-EF86-44FA-8245-16035AB4B70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D90CFD-ADD4-49F9-97F5-E9B65F77F9A5}" type="pres">
      <dgm:prSet presAssocID="{CC7A9D1B-37F3-49A5-83CC-362B54532860}" presName="boxAndChildren" presStyleCnt="0"/>
      <dgm:spPr/>
    </dgm:pt>
    <dgm:pt modelId="{1C91ED42-F76D-4689-AD9E-4EE7EB8CD750}" type="pres">
      <dgm:prSet presAssocID="{CC7A9D1B-37F3-49A5-83CC-362B54532860}" presName="parentTextBox" presStyleLbl="node1" presStyleIdx="0" presStyleCnt="5" custScaleY="40811"/>
      <dgm:spPr/>
      <dgm:t>
        <a:bodyPr/>
        <a:lstStyle/>
        <a:p>
          <a:endParaRPr lang="ru-RU"/>
        </a:p>
      </dgm:t>
    </dgm:pt>
    <dgm:pt modelId="{ADE79897-C8E6-45AA-97C2-2455C82BF603}" type="pres">
      <dgm:prSet presAssocID="{C67898A5-9F3F-421B-97F1-0A56ABDD942E}" presName="sp" presStyleCnt="0"/>
      <dgm:spPr/>
    </dgm:pt>
    <dgm:pt modelId="{F86D3A84-F391-4B36-AC97-4E044FDF47CF}" type="pres">
      <dgm:prSet presAssocID="{85F0DCC7-2253-433C-AFC2-5FF0F20C78E5}" presName="arrowAndChildren" presStyleCnt="0"/>
      <dgm:spPr/>
    </dgm:pt>
    <dgm:pt modelId="{8D02A0EE-4B35-4252-8892-1D9268774090}" type="pres">
      <dgm:prSet presAssocID="{85F0DCC7-2253-433C-AFC2-5FF0F20C78E5}" presName="parentTextArrow" presStyleLbl="node1" presStyleIdx="1" presStyleCnt="5" custScaleY="41148" custLinFactNeighborX="28123" custLinFactNeighborY="1193"/>
      <dgm:spPr/>
      <dgm:t>
        <a:bodyPr/>
        <a:lstStyle/>
        <a:p>
          <a:endParaRPr lang="ru-RU"/>
        </a:p>
      </dgm:t>
    </dgm:pt>
    <dgm:pt modelId="{2A245E96-D036-44CB-B51C-A5C52CB537AA}" type="pres">
      <dgm:prSet presAssocID="{EC85CB84-792A-444C-BFB7-E4272A7DF97F}" presName="sp" presStyleCnt="0"/>
      <dgm:spPr/>
    </dgm:pt>
    <dgm:pt modelId="{A8BB8FE4-8437-4652-A074-2799DE8FC72D}" type="pres">
      <dgm:prSet presAssocID="{53410CB2-E2FB-4A29-94E5-66390E7AC171}" presName="arrowAndChildren" presStyleCnt="0"/>
      <dgm:spPr/>
    </dgm:pt>
    <dgm:pt modelId="{AD60427E-B204-4EEB-9373-17CD6BF0FF87}" type="pres">
      <dgm:prSet presAssocID="{53410CB2-E2FB-4A29-94E5-66390E7AC171}" presName="parentTextArrow" presStyleLbl="node1" presStyleIdx="2" presStyleCnt="5" custScaleY="53537"/>
      <dgm:spPr/>
      <dgm:t>
        <a:bodyPr/>
        <a:lstStyle/>
        <a:p>
          <a:endParaRPr lang="ru-RU"/>
        </a:p>
      </dgm:t>
    </dgm:pt>
    <dgm:pt modelId="{DBA950B9-929D-4A07-970A-DA1971CB2197}" type="pres">
      <dgm:prSet presAssocID="{FE2520E7-864A-4132-A297-E86547CF3864}" presName="sp" presStyleCnt="0"/>
      <dgm:spPr/>
    </dgm:pt>
    <dgm:pt modelId="{25AFF5DA-E8FA-478A-A779-5764AB4582A6}" type="pres">
      <dgm:prSet presAssocID="{FF6E9074-77EB-4CEA-BDC5-2333068E6A27}" presName="arrowAndChildren" presStyleCnt="0"/>
      <dgm:spPr/>
    </dgm:pt>
    <dgm:pt modelId="{26FAC47C-23BA-45C7-B35B-F76FB738EAE3}" type="pres">
      <dgm:prSet presAssocID="{FF6E9074-77EB-4CEA-BDC5-2333068E6A27}" presName="parentTextArrow" presStyleLbl="node1" presStyleIdx="3" presStyleCnt="5" custScaleY="48916"/>
      <dgm:spPr/>
      <dgm:t>
        <a:bodyPr/>
        <a:lstStyle/>
        <a:p>
          <a:endParaRPr lang="ru-RU"/>
        </a:p>
      </dgm:t>
    </dgm:pt>
    <dgm:pt modelId="{B02035DE-3A17-40B1-846E-12CA55C81401}" type="pres">
      <dgm:prSet presAssocID="{FF45A17A-376E-497A-8C84-38EACA6660BD}" presName="sp" presStyleCnt="0"/>
      <dgm:spPr/>
    </dgm:pt>
    <dgm:pt modelId="{52E4A2BD-BE07-4008-BA67-23FE01792E6F}" type="pres">
      <dgm:prSet presAssocID="{1C502604-A6CD-4437-9418-170A9C762257}" presName="arrowAndChildren" presStyleCnt="0"/>
      <dgm:spPr/>
    </dgm:pt>
    <dgm:pt modelId="{D57709ED-37F6-4018-99F1-7E972808DB3D}" type="pres">
      <dgm:prSet presAssocID="{1C502604-A6CD-4437-9418-170A9C762257}" presName="parentTextArrow" presStyleLbl="node1" presStyleIdx="4" presStyleCnt="5" custScaleY="52163"/>
      <dgm:spPr/>
      <dgm:t>
        <a:bodyPr/>
        <a:lstStyle/>
        <a:p>
          <a:endParaRPr lang="ru-RU"/>
        </a:p>
      </dgm:t>
    </dgm:pt>
  </dgm:ptLst>
  <dgm:cxnLst>
    <dgm:cxn modelId="{41B62DBD-EF9C-47B1-A555-3A49C0FCFAD6}" type="presOf" srcId="{CC7A9D1B-37F3-49A5-83CC-362B54532860}" destId="{1C91ED42-F76D-4689-AD9E-4EE7EB8CD750}" srcOrd="0" destOrd="0" presId="urn:microsoft.com/office/officeart/2005/8/layout/process4"/>
    <dgm:cxn modelId="{059BB9E7-5061-4119-8E88-9496AA98B36B}" srcId="{6BE974C0-EF86-44FA-8245-16035AB4B701}" destId="{1C502604-A6CD-4437-9418-170A9C762257}" srcOrd="0" destOrd="0" parTransId="{D85690FA-B6D2-44E2-B81A-6D30ACEA6341}" sibTransId="{FF45A17A-376E-497A-8C84-38EACA6660BD}"/>
    <dgm:cxn modelId="{DB7752BD-1B16-4F65-AC71-CC710B2806AF}" type="presOf" srcId="{53410CB2-E2FB-4A29-94E5-66390E7AC171}" destId="{AD60427E-B204-4EEB-9373-17CD6BF0FF87}" srcOrd="0" destOrd="0" presId="urn:microsoft.com/office/officeart/2005/8/layout/process4"/>
    <dgm:cxn modelId="{817AC554-B340-4BBF-A526-BFF2A7A8C339}" type="presOf" srcId="{FF6E9074-77EB-4CEA-BDC5-2333068E6A27}" destId="{26FAC47C-23BA-45C7-B35B-F76FB738EAE3}" srcOrd="0" destOrd="0" presId="urn:microsoft.com/office/officeart/2005/8/layout/process4"/>
    <dgm:cxn modelId="{2E372C80-4F4A-48B8-B1B6-B4D926427201}" srcId="{6BE974C0-EF86-44FA-8245-16035AB4B701}" destId="{FF6E9074-77EB-4CEA-BDC5-2333068E6A27}" srcOrd="1" destOrd="0" parTransId="{C02969A4-DFA5-4BE7-AD04-9919AD9B40F9}" sibTransId="{FE2520E7-864A-4132-A297-E86547CF3864}"/>
    <dgm:cxn modelId="{B6CBC10F-C010-465F-90BF-EF5C6AA7B485}" type="presOf" srcId="{6BE974C0-EF86-44FA-8245-16035AB4B701}" destId="{C49F2606-4FA8-45CB-BFBB-B8DBABD6F584}" srcOrd="0" destOrd="0" presId="urn:microsoft.com/office/officeart/2005/8/layout/process4"/>
    <dgm:cxn modelId="{920CC16E-D7F5-4706-99C9-331FEA1E756E}" srcId="{6BE974C0-EF86-44FA-8245-16035AB4B701}" destId="{85F0DCC7-2253-433C-AFC2-5FF0F20C78E5}" srcOrd="3" destOrd="0" parTransId="{B8A1B31E-FF69-47D7-AAC8-21935C32CD0B}" sibTransId="{C67898A5-9F3F-421B-97F1-0A56ABDD942E}"/>
    <dgm:cxn modelId="{E2E8E68A-9345-4E3D-926B-1F18623619D3}" type="presOf" srcId="{1C502604-A6CD-4437-9418-170A9C762257}" destId="{D57709ED-37F6-4018-99F1-7E972808DB3D}" srcOrd="0" destOrd="0" presId="urn:microsoft.com/office/officeart/2005/8/layout/process4"/>
    <dgm:cxn modelId="{66706482-3512-40A6-9E0D-71E7E1D6041E}" srcId="{6BE974C0-EF86-44FA-8245-16035AB4B701}" destId="{CC7A9D1B-37F3-49A5-83CC-362B54532860}" srcOrd="4" destOrd="0" parTransId="{69964409-3640-484B-A3ED-0FEE36E5C82C}" sibTransId="{174E5491-BADD-4E28-8CA1-B6CCF7355F46}"/>
    <dgm:cxn modelId="{5318A095-362E-435D-921F-CA2E689EA397}" srcId="{6BE974C0-EF86-44FA-8245-16035AB4B701}" destId="{53410CB2-E2FB-4A29-94E5-66390E7AC171}" srcOrd="2" destOrd="0" parTransId="{D5D63B90-A93F-48E1-AAEC-FF8D0F13CAAC}" sibTransId="{EC85CB84-792A-444C-BFB7-E4272A7DF97F}"/>
    <dgm:cxn modelId="{27EBC735-42C6-4AB1-B2A0-1B3B5B357813}" type="presOf" srcId="{85F0DCC7-2253-433C-AFC2-5FF0F20C78E5}" destId="{8D02A0EE-4B35-4252-8892-1D9268774090}" srcOrd="0" destOrd="0" presId="urn:microsoft.com/office/officeart/2005/8/layout/process4"/>
    <dgm:cxn modelId="{F342215E-C31F-4515-B0A3-D7D9EE974B42}" type="presParOf" srcId="{C49F2606-4FA8-45CB-BFBB-B8DBABD6F584}" destId="{26D90CFD-ADD4-49F9-97F5-E9B65F77F9A5}" srcOrd="0" destOrd="0" presId="urn:microsoft.com/office/officeart/2005/8/layout/process4"/>
    <dgm:cxn modelId="{BFD65547-EBB2-461A-AF9C-64A5017530EC}" type="presParOf" srcId="{26D90CFD-ADD4-49F9-97F5-E9B65F77F9A5}" destId="{1C91ED42-F76D-4689-AD9E-4EE7EB8CD750}" srcOrd="0" destOrd="0" presId="urn:microsoft.com/office/officeart/2005/8/layout/process4"/>
    <dgm:cxn modelId="{540446E8-930A-47D5-994F-D94D58D0712B}" type="presParOf" srcId="{C49F2606-4FA8-45CB-BFBB-B8DBABD6F584}" destId="{ADE79897-C8E6-45AA-97C2-2455C82BF603}" srcOrd="1" destOrd="0" presId="urn:microsoft.com/office/officeart/2005/8/layout/process4"/>
    <dgm:cxn modelId="{EF3FC279-BF5A-4F7B-913B-778A711B67C4}" type="presParOf" srcId="{C49F2606-4FA8-45CB-BFBB-B8DBABD6F584}" destId="{F86D3A84-F391-4B36-AC97-4E044FDF47CF}" srcOrd="2" destOrd="0" presId="urn:microsoft.com/office/officeart/2005/8/layout/process4"/>
    <dgm:cxn modelId="{0B046E4A-BA70-4072-AD2B-92E926EF4637}" type="presParOf" srcId="{F86D3A84-F391-4B36-AC97-4E044FDF47CF}" destId="{8D02A0EE-4B35-4252-8892-1D9268774090}" srcOrd="0" destOrd="0" presId="urn:microsoft.com/office/officeart/2005/8/layout/process4"/>
    <dgm:cxn modelId="{72D0E529-BFF5-4049-97DF-AE62322AD3A3}" type="presParOf" srcId="{C49F2606-4FA8-45CB-BFBB-B8DBABD6F584}" destId="{2A245E96-D036-44CB-B51C-A5C52CB537AA}" srcOrd="3" destOrd="0" presId="urn:microsoft.com/office/officeart/2005/8/layout/process4"/>
    <dgm:cxn modelId="{96FD265E-0240-4246-A7BB-FBD63EE7839F}" type="presParOf" srcId="{C49F2606-4FA8-45CB-BFBB-B8DBABD6F584}" destId="{A8BB8FE4-8437-4652-A074-2799DE8FC72D}" srcOrd="4" destOrd="0" presId="urn:microsoft.com/office/officeart/2005/8/layout/process4"/>
    <dgm:cxn modelId="{FB44A994-ACBD-4461-8880-C4E87F0F5D1C}" type="presParOf" srcId="{A8BB8FE4-8437-4652-A074-2799DE8FC72D}" destId="{AD60427E-B204-4EEB-9373-17CD6BF0FF87}" srcOrd="0" destOrd="0" presId="urn:microsoft.com/office/officeart/2005/8/layout/process4"/>
    <dgm:cxn modelId="{BB31EB55-11F4-4542-BB77-DB8EE7508A92}" type="presParOf" srcId="{C49F2606-4FA8-45CB-BFBB-B8DBABD6F584}" destId="{DBA950B9-929D-4A07-970A-DA1971CB2197}" srcOrd="5" destOrd="0" presId="urn:microsoft.com/office/officeart/2005/8/layout/process4"/>
    <dgm:cxn modelId="{890F2FF0-D86A-4A8B-9E73-928ED55996AB}" type="presParOf" srcId="{C49F2606-4FA8-45CB-BFBB-B8DBABD6F584}" destId="{25AFF5DA-E8FA-478A-A779-5764AB4582A6}" srcOrd="6" destOrd="0" presId="urn:microsoft.com/office/officeart/2005/8/layout/process4"/>
    <dgm:cxn modelId="{CF28CCAC-D16E-4D82-9E56-F8E1930CFB45}" type="presParOf" srcId="{25AFF5DA-E8FA-478A-A779-5764AB4582A6}" destId="{26FAC47C-23BA-45C7-B35B-F76FB738EAE3}" srcOrd="0" destOrd="0" presId="urn:microsoft.com/office/officeart/2005/8/layout/process4"/>
    <dgm:cxn modelId="{9CEB13E5-EE11-4439-A519-1E4FEACFF064}" type="presParOf" srcId="{C49F2606-4FA8-45CB-BFBB-B8DBABD6F584}" destId="{B02035DE-3A17-40B1-846E-12CA55C81401}" srcOrd="7" destOrd="0" presId="urn:microsoft.com/office/officeart/2005/8/layout/process4"/>
    <dgm:cxn modelId="{E0D4E7C7-308A-4853-B3DA-20186838911A}" type="presParOf" srcId="{C49F2606-4FA8-45CB-BFBB-B8DBABD6F584}" destId="{52E4A2BD-BE07-4008-BA67-23FE01792E6F}" srcOrd="8" destOrd="0" presId="urn:microsoft.com/office/officeart/2005/8/layout/process4"/>
    <dgm:cxn modelId="{D79BA2B9-035D-47F0-8BD1-D5D57704D656}" type="presParOf" srcId="{52E4A2BD-BE07-4008-BA67-23FE01792E6F}" destId="{D57709ED-37F6-4018-99F1-7E972808DB3D}" srcOrd="0" destOrd="0" presId="urn:microsoft.com/office/officeart/2005/8/layout/process4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E974C0-EF86-44FA-8245-16035AB4B70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C7A9D1B-37F3-49A5-83CC-362B54532860}">
      <dgm:prSet phldrT="[Текст]" custT="1"/>
      <dgm:spPr>
        <a:solidFill>
          <a:schemeClr val="accent4"/>
        </a:solidFill>
        <a:ln>
          <a:solidFill>
            <a:schemeClr val="bg1"/>
          </a:solidFill>
        </a:ln>
      </dgm:spPr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признать, что при исполнении служащим или лицом, замещающим соответствующую должность, должностных обязанностей личная заинтересованность приводит или может привести к конфликту интересов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9964409-3640-484B-A3ED-0FEE36E5C82C}" type="parTrans" cxnId="{66706482-3512-40A6-9E0D-71E7E1D6041E}">
      <dgm:prSet/>
      <dgm:spPr/>
      <dgm:t>
        <a:bodyPr/>
        <a:lstStyle/>
        <a:p>
          <a:pPr algn="just"/>
          <a:endParaRPr lang="ru-RU" sz="18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4E5491-BADD-4E28-8CA1-B6CCF7355F46}" type="sibTrans" cxnId="{66706482-3512-40A6-9E0D-71E7E1D6041E}">
      <dgm:prSet/>
      <dgm:spPr/>
      <dgm:t>
        <a:bodyPr/>
        <a:lstStyle/>
        <a:p>
          <a:pPr algn="just"/>
          <a:endParaRPr lang="ru-RU" sz="18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A34507E-0BD8-4FC2-90FF-FB042D1A0AFA}">
      <dgm:prSet phldrT="[Текст]" custT="1"/>
      <dgm:spPr>
        <a:ln>
          <a:solidFill>
            <a:schemeClr val="bg1"/>
          </a:solidFill>
        </a:ln>
      </dgm:spPr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признать, что при исполнении служащим или лицом, замещающим соответствующую должность, должностных обязанностей конфликт интересов отсутствует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5D2BBF3-946D-4DE9-B98F-EF3D50817E02}" type="parTrans" cxnId="{59E979CB-8D18-4EA8-876D-B1A382F883E4}">
      <dgm:prSet/>
      <dgm:spPr/>
      <dgm:t>
        <a:bodyPr/>
        <a:lstStyle/>
        <a:p>
          <a:pPr algn="just"/>
          <a:endParaRPr lang="ru-RU" sz="1800"/>
        </a:p>
      </dgm:t>
    </dgm:pt>
    <dgm:pt modelId="{C75DC454-D379-4B8C-8660-E94DA66781D1}" type="sibTrans" cxnId="{59E979CB-8D18-4EA8-876D-B1A382F883E4}">
      <dgm:prSet/>
      <dgm:spPr>
        <a:ln>
          <a:noFill/>
        </a:ln>
      </dgm:spPr>
      <dgm:t>
        <a:bodyPr/>
        <a:lstStyle/>
        <a:p>
          <a:pPr algn="just"/>
          <a:endParaRPr lang="ru-RU" sz="1800"/>
        </a:p>
      </dgm:t>
    </dgm:pt>
    <dgm:pt modelId="{659066D5-8129-4682-9511-F3DB1FD6F341}">
      <dgm:prSet custT="1"/>
      <dgm:spPr>
        <a:solidFill>
          <a:schemeClr val="accent4"/>
        </a:solidFill>
        <a:ln>
          <a:solidFill>
            <a:schemeClr val="bg1"/>
          </a:solidFill>
        </a:ln>
      </dgm:spPr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признать, что служащий или лицо, замещающее должность, не соблюдал требования по урегулированию конфликта интересов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034135A-CB20-4680-B3F6-83F4811A0108}" type="parTrans" cxnId="{FEE6F95F-CAED-4FB7-820C-C490AE361653}">
      <dgm:prSet/>
      <dgm:spPr/>
      <dgm:t>
        <a:bodyPr/>
        <a:lstStyle/>
        <a:p>
          <a:pPr algn="just"/>
          <a:endParaRPr lang="ru-RU" sz="1800"/>
        </a:p>
      </dgm:t>
    </dgm:pt>
    <dgm:pt modelId="{33453244-71F9-4C84-9840-072F39FF7AFA}" type="sibTrans" cxnId="{FEE6F95F-CAED-4FB7-820C-C490AE361653}">
      <dgm:prSet/>
      <dgm:spPr/>
      <dgm:t>
        <a:bodyPr/>
        <a:lstStyle/>
        <a:p>
          <a:pPr algn="just"/>
          <a:endParaRPr lang="ru-RU" sz="1800"/>
        </a:p>
      </dgm:t>
    </dgm:pt>
    <dgm:pt modelId="{D8C1AED9-34D4-4F91-A32D-AA3879397021}" type="pres">
      <dgm:prSet presAssocID="{6BE974C0-EF86-44FA-8245-16035AB4B70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11FCEE8-4B0A-4A2A-AF06-A0EACBE0A2B2}" type="pres">
      <dgm:prSet presAssocID="{6BE974C0-EF86-44FA-8245-16035AB4B701}" presName="Name1" presStyleCnt="0"/>
      <dgm:spPr/>
      <dgm:t>
        <a:bodyPr/>
        <a:lstStyle/>
        <a:p>
          <a:endParaRPr lang="ru-RU"/>
        </a:p>
      </dgm:t>
    </dgm:pt>
    <dgm:pt modelId="{3ACFD8EE-984D-4332-8BBC-AA142952CBDB}" type="pres">
      <dgm:prSet presAssocID="{6BE974C0-EF86-44FA-8245-16035AB4B701}" presName="cycle" presStyleCnt="0"/>
      <dgm:spPr/>
      <dgm:t>
        <a:bodyPr/>
        <a:lstStyle/>
        <a:p>
          <a:endParaRPr lang="ru-RU"/>
        </a:p>
      </dgm:t>
    </dgm:pt>
    <dgm:pt modelId="{66F33AB7-91EF-4F29-9380-B4486FA002B8}" type="pres">
      <dgm:prSet presAssocID="{6BE974C0-EF86-44FA-8245-16035AB4B701}" presName="srcNode" presStyleLbl="node1" presStyleIdx="0" presStyleCnt="3"/>
      <dgm:spPr/>
      <dgm:t>
        <a:bodyPr/>
        <a:lstStyle/>
        <a:p>
          <a:endParaRPr lang="ru-RU"/>
        </a:p>
      </dgm:t>
    </dgm:pt>
    <dgm:pt modelId="{65D9513D-3467-41FD-A8FE-E911BF17CA45}" type="pres">
      <dgm:prSet presAssocID="{6BE974C0-EF86-44FA-8245-16035AB4B701}" presName="conn" presStyleLbl="parChTrans1D2" presStyleIdx="0" presStyleCnt="1" custLinFactNeighborX="37411" custLinFactNeighborY="-13511"/>
      <dgm:spPr/>
      <dgm:t>
        <a:bodyPr/>
        <a:lstStyle/>
        <a:p>
          <a:endParaRPr lang="ru-RU"/>
        </a:p>
      </dgm:t>
    </dgm:pt>
    <dgm:pt modelId="{D0D3C9E1-77F3-49DF-9253-08A963C9C62D}" type="pres">
      <dgm:prSet presAssocID="{6BE974C0-EF86-44FA-8245-16035AB4B701}" presName="extraNode" presStyleLbl="node1" presStyleIdx="0" presStyleCnt="3"/>
      <dgm:spPr/>
      <dgm:t>
        <a:bodyPr/>
        <a:lstStyle/>
        <a:p>
          <a:endParaRPr lang="ru-RU"/>
        </a:p>
      </dgm:t>
    </dgm:pt>
    <dgm:pt modelId="{77EB82C9-5270-4CF4-BDC3-AD5D483F230A}" type="pres">
      <dgm:prSet presAssocID="{6BE974C0-EF86-44FA-8245-16035AB4B701}" presName="dstNode" presStyleLbl="node1" presStyleIdx="0" presStyleCnt="3"/>
      <dgm:spPr/>
      <dgm:t>
        <a:bodyPr/>
        <a:lstStyle/>
        <a:p>
          <a:endParaRPr lang="ru-RU"/>
        </a:p>
      </dgm:t>
    </dgm:pt>
    <dgm:pt modelId="{3D712A89-E7DE-4C96-BBE3-52324469ADDD}" type="pres">
      <dgm:prSet presAssocID="{2A34507E-0BD8-4FC2-90FF-FB042D1A0AFA}" presName="text_1" presStyleLbl="node1" presStyleIdx="0" presStyleCnt="3" custLinFactNeighborY="67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8F50C-1830-4DE5-B69C-C49B97D16712}" type="pres">
      <dgm:prSet presAssocID="{2A34507E-0BD8-4FC2-90FF-FB042D1A0AFA}" presName="accent_1" presStyleCnt="0"/>
      <dgm:spPr/>
      <dgm:t>
        <a:bodyPr/>
        <a:lstStyle/>
        <a:p>
          <a:endParaRPr lang="ru-RU"/>
        </a:p>
      </dgm:t>
    </dgm:pt>
    <dgm:pt modelId="{8F5B9B79-F2C9-499F-A0DA-C4B5A1868ED5}" type="pres">
      <dgm:prSet presAssocID="{2A34507E-0BD8-4FC2-90FF-FB042D1A0AFA}" presName="accentRepeatNode" presStyleLbl="solidFgAcc1" presStyleIdx="0" presStyleCnt="3" custLinFactX="-87460" custLinFactY="-9059" custLinFactNeighborX="-100000" custLinFactNeighborY="-100000"/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96E46407-8F9F-41D7-9259-6A6E7A442159}" type="pres">
      <dgm:prSet presAssocID="{CC7A9D1B-37F3-49A5-83CC-362B54532860}" presName="text_2" presStyleLbl="node1" presStyleIdx="1" presStyleCnt="3" custScaleX="105622" custLinFactNeighborX="-3052" custLinFactNeighborY="8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2AF4AE-1CCD-48DC-AB79-6A9833841A25}" type="pres">
      <dgm:prSet presAssocID="{CC7A9D1B-37F3-49A5-83CC-362B54532860}" presName="accent_2" presStyleCnt="0"/>
      <dgm:spPr/>
      <dgm:t>
        <a:bodyPr/>
        <a:lstStyle/>
        <a:p>
          <a:endParaRPr lang="ru-RU"/>
        </a:p>
      </dgm:t>
    </dgm:pt>
    <dgm:pt modelId="{814DC992-5A0F-4F18-8BB0-9F87830F7272}" type="pres">
      <dgm:prSet presAssocID="{CC7A9D1B-37F3-49A5-83CC-362B54532860}" presName="accentRepeatNode" presStyleLbl="solidFgAcc1" presStyleIdx="1" presStyleCnt="3"/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B380B1DC-4C03-4E6E-B6FC-A8F5AC8FEEA1}" type="pres">
      <dgm:prSet presAssocID="{659066D5-8129-4682-9511-F3DB1FD6F341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A0342C-DE21-4FAA-850F-0CEA4900B14D}" type="pres">
      <dgm:prSet presAssocID="{659066D5-8129-4682-9511-F3DB1FD6F341}" presName="accent_3" presStyleCnt="0"/>
      <dgm:spPr/>
      <dgm:t>
        <a:bodyPr/>
        <a:lstStyle/>
        <a:p>
          <a:endParaRPr lang="ru-RU"/>
        </a:p>
      </dgm:t>
    </dgm:pt>
    <dgm:pt modelId="{5967941A-8A89-4956-8D6F-F43B01764744}" type="pres">
      <dgm:prSet presAssocID="{659066D5-8129-4682-9511-F3DB1FD6F341}" presName="accentRepeatNode" presStyleLbl="solidFgAcc1" presStyleIdx="2" presStyleCnt="3"/>
      <dgm:spPr>
        <a:noFill/>
        <a:ln>
          <a:noFill/>
        </a:ln>
      </dgm:spPr>
      <dgm:t>
        <a:bodyPr/>
        <a:lstStyle/>
        <a:p>
          <a:endParaRPr lang="ru-RU"/>
        </a:p>
      </dgm:t>
    </dgm:pt>
  </dgm:ptLst>
  <dgm:cxnLst>
    <dgm:cxn modelId="{B6F696D7-2907-4B52-BF4B-212E0E350FB7}" type="presOf" srcId="{C75DC454-D379-4B8C-8660-E94DA66781D1}" destId="{65D9513D-3467-41FD-A8FE-E911BF17CA45}" srcOrd="0" destOrd="0" presId="urn:microsoft.com/office/officeart/2008/layout/VerticalCurvedList"/>
    <dgm:cxn modelId="{59E979CB-8D18-4EA8-876D-B1A382F883E4}" srcId="{6BE974C0-EF86-44FA-8245-16035AB4B701}" destId="{2A34507E-0BD8-4FC2-90FF-FB042D1A0AFA}" srcOrd="0" destOrd="0" parTransId="{B5D2BBF3-946D-4DE9-B98F-EF3D50817E02}" sibTransId="{C75DC454-D379-4B8C-8660-E94DA66781D1}"/>
    <dgm:cxn modelId="{FEE6F95F-CAED-4FB7-820C-C490AE361653}" srcId="{6BE974C0-EF86-44FA-8245-16035AB4B701}" destId="{659066D5-8129-4682-9511-F3DB1FD6F341}" srcOrd="2" destOrd="0" parTransId="{B034135A-CB20-4680-B3F6-83F4811A0108}" sibTransId="{33453244-71F9-4C84-9840-072F39FF7AFA}"/>
    <dgm:cxn modelId="{7D936C1C-C405-434D-A60F-424897607482}" type="presOf" srcId="{2A34507E-0BD8-4FC2-90FF-FB042D1A0AFA}" destId="{3D712A89-E7DE-4C96-BBE3-52324469ADDD}" srcOrd="0" destOrd="0" presId="urn:microsoft.com/office/officeart/2008/layout/VerticalCurvedList"/>
    <dgm:cxn modelId="{66706482-3512-40A6-9E0D-71E7E1D6041E}" srcId="{6BE974C0-EF86-44FA-8245-16035AB4B701}" destId="{CC7A9D1B-37F3-49A5-83CC-362B54532860}" srcOrd="1" destOrd="0" parTransId="{69964409-3640-484B-A3ED-0FEE36E5C82C}" sibTransId="{174E5491-BADD-4E28-8CA1-B6CCF7355F46}"/>
    <dgm:cxn modelId="{BF5D436E-68BF-467C-84F5-276619943366}" type="presOf" srcId="{CC7A9D1B-37F3-49A5-83CC-362B54532860}" destId="{96E46407-8F9F-41D7-9259-6A6E7A442159}" srcOrd="0" destOrd="0" presId="urn:microsoft.com/office/officeart/2008/layout/VerticalCurvedList"/>
    <dgm:cxn modelId="{9F9B1865-66D2-4CA6-BEF9-9929175367C8}" type="presOf" srcId="{6BE974C0-EF86-44FA-8245-16035AB4B701}" destId="{D8C1AED9-34D4-4F91-A32D-AA3879397021}" srcOrd="0" destOrd="0" presId="urn:microsoft.com/office/officeart/2008/layout/VerticalCurvedList"/>
    <dgm:cxn modelId="{0AF948D9-BA97-44C4-9897-4B2944053BFC}" type="presOf" srcId="{659066D5-8129-4682-9511-F3DB1FD6F341}" destId="{B380B1DC-4C03-4E6E-B6FC-A8F5AC8FEEA1}" srcOrd="0" destOrd="0" presId="urn:microsoft.com/office/officeart/2008/layout/VerticalCurvedList"/>
    <dgm:cxn modelId="{DFB84A2B-E072-4F67-8474-6DCB61EB6D8D}" type="presParOf" srcId="{D8C1AED9-34D4-4F91-A32D-AA3879397021}" destId="{B11FCEE8-4B0A-4A2A-AF06-A0EACBE0A2B2}" srcOrd="0" destOrd="0" presId="urn:microsoft.com/office/officeart/2008/layout/VerticalCurvedList"/>
    <dgm:cxn modelId="{CFAAA86C-1B0B-480D-985B-8F5CF56562CB}" type="presParOf" srcId="{B11FCEE8-4B0A-4A2A-AF06-A0EACBE0A2B2}" destId="{3ACFD8EE-984D-4332-8BBC-AA142952CBDB}" srcOrd="0" destOrd="0" presId="urn:microsoft.com/office/officeart/2008/layout/VerticalCurvedList"/>
    <dgm:cxn modelId="{6420A94D-8EA5-4AD4-BE3A-4EDCD828B720}" type="presParOf" srcId="{3ACFD8EE-984D-4332-8BBC-AA142952CBDB}" destId="{66F33AB7-91EF-4F29-9380-B4486FA002B8}" srcOrd="0" destOrd="0" presId="urn:microsoft.com/office/officeart/2008/layout/VerticalCurvedList"/>
    <dgm:cxn modelId="{0B9179C8-A6C3-4ED0-8896-9BEF7078D646}" type="presParOf" srcId="{3ACFD8EE-984D-4332-8BBC-AA142952CBDB}" destId="{65D9513D-3467-41FD-A8FE-E911BF17CA45}" srcOrd="1" destOrd="0" presId="urn:microsoft.com/office/officeart/2008/layout/VerticalCurvedList"/>
    <dgm:cxn modelId="{B30F225D-761C-4D4C-8847-B42A095AB154}" type="presParOf" srcId="{3ACFD8EE-984D-4332-8BBC-AA142952CBDB}" destId="{D0D3C9E1-77F3-49DF-9253-08A963C9C62D}" srcOrd="2" destOrd="0" presId="urn:microsoft.com/office/officeart/2008/layout/VerticalCurvedList"/>
    <dgm:cxn modelId="{21538DCB-B058-42BD-9AB9-D5FE5DFC8BB8}" type="presParOf" srcId="{3ACFD8EE-984D-4332-8BBC-AA142952CBDB}" destId="{77EB82C9-5270-4CF4-BDC3-AD5D483F230A}" srcOrd="3" destOrd="0" presId="urn:microsoft.com/office/officeart/2008/layout/VerticalCurvedList"/>
    <dgm:cxn modelId="{AE686FD3-9840-4C33-B779-A96E528349E3}" type="presParOf" srcId="{B11FCEE8-4B0A-4A2A-AF06-A0EACBE0A2B2}" destId="{3D712A89-E7DE-4C96-BBE3-52324469ADDD}" srcOrd="1" destOrd="0" presId="urn:microsoft.com/office/officeart/2008/layout/VerticalCurvedList"/>
    <dgm:cxn modelId="{502F5533-A32A-401B-8319-B871E43BE50C}" type="presParOf" srcId="{B11FCEE8-4B0A-4A2A-AF06-A0EACBE0A2B2}" destId="{8CB8F50C-1830-4DE5-B69C-C49B97D16712}" srcOrd="2" destOrd="0" presId="urn:microsoft.com/office/officeart/2008/layout/VerticalCurvedList"/>
    <dgm:cxn modelId="{E562FF35-3781-47CB-B524-5F0ECB681B96}" type="presParOf" srcId="{8CB8F50C-1830-4DE5-B69C-C49B97D16712}" destId="{8F5B9B79-F2C9-499F-A0DA-C4B5A1868ED5}" srcOrd="0" destOrd="0" presId="urn:microsoft.com/office/officeart/2008/layout/VerticalCurvedList"/>
    <dgm:cxn modelId="{16CF5E31-2D00-48D2-AA57-CD3EAF629C6F}" type="presParOf" srcId="{B11FCEE8-4B0A-4A2A-AF06-A0EACBE0A2B2}" destId="{96E46407-8F9F-41D7-9259-6A6E7A442159}" srcOrd="3" destOrd="0" presId="urn:microsoft.com/office/officeart/2008/layout/VerticalCurvedList"/>
    <dgm:cxn modelId="{664D244D-A78E-4A10-A0CD-7808758C2E0F}" type="presParOf" srcId="{B11FCEE8-4B0A-4A2A-AF06-A0EACBE0A2B2}" destId="{812AF4AE-1CCD-48DC-AB79-6A9833841A25}" srcOrd="4" destOrd="0" presId="urn:microsoft.com/office/officeart/2008/layout/VerticalCurvedList"/>
    <dgm:cxn modelId="{EFAD30C5-041F-406D-9BDF-196501249DCD}" type="presParOf" srcId="{812AF4AE-1CCD-48DC-AB79-6A9833841A25}" destId="{814DC992-5A0F-4F18-8BB0-9F87830F7272}" srcOrd="0" destOrd="0" presId="urn:microsoft.com/office/officeart/2008/layout/VerticalCurvedList"/>
    <dgm:cxn modelId="{88279BC1-20FD-4B07-B256-1BEF739D40FA}" type="presParOf" srcId="{B11FCEE8-4B0A-4A2A-AF06-A0EACBE0A2B2}" destId="{B380B1DC-4C03-4E6E-B6FC-A8F5AC8FEEA1}" srcOrd="5" destOrd="0" presId="urn:microsoft.com/office/officeart/2008/layout/VerticalCurvedList"/>
    <dgm:cxn modelId="{A9F7F468-EAC9-4950-9239-C0C01A9DE84D}" type="presParOf" srcId="{B11FCEE8-4B0A-4A2A-AF06-A0EACBE0A2B2}" destId="{98A0342C-DE21-4FAA-850F-0CEA4900B14D}" srcOrd="6" destOrd="0" presId="urn:microsoft.com/office/officeart/2008/layout/VerticalCurvedList"/>
    <dgm:cxn modelId="{E93EBEE4-4C24-4BC0-9467-2A86B25A0F32}" type="presParOf" srcId="{98A0342C-DE21-4FAA-850F-0CEA4900B14D}" destId="{5967941A-8A89-4956-8D6F-F43B01764744}" srcOrd="0" destOrd="0" presId="urn:microsoft.com/office/officeart/2008/layout/VerticalCurv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E974C0-EF86-44FA-8245-16035AB4B701}" type="doc">
      <dgm:prSet loTypeId="urn:microsoft.com/office/officeart/2008/layout/VerticalCircleList" loCatId="list" qsTypeId="urn:microsoft.com/office/officeart/2005/8/quickstyle/simple5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CC7A9D1B-37F3-49A5-83CC-362B54532860}">
      <dgm:prSet phldrT="[Текст]" custT="1"/>
      <dgm:spPr/>
      <dgm:t>
        <a:bodyPr/>
        <a:lstStyle/>
        <a:p>
          <a:pPr algn="l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Изменение должностного или служебного положения служащего, являющегося стороной конфликта интересов, вплоть до отстранения его от исполнения должностных (служебных) обязанностей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9964409-3640-484B-A3ED-0FEE36E5C82C}" type="parTrans" cxnId="{66706482-3512-40A6-9E0D-71E7E1D6041E}">
      <dgm:prSet/>
      <dgm:spPr/>
      <dgm:t>
        <a:bodyPr/>
        <a:lstStyle/>
        <a:p>
          <a:pPr algn="just"/>
          <a:endParaRPr lang="ru-RU" sz="18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4E5491-BADD-4E28-8CA1-B6CCF7355F46}" type="sibTrans" cxnId="{66706482-3512-40A6-9E0D-71E7E1D6041E}">
      <dgm:prSet/>
      <dgm:spPr/>
      <dgm:t>
        <a:bodyPr/>
        <a:lstStyle/>
        <a:p>
          <a:pPr algn="just"/>
          <a:endParaRPr lang="ru-RU" sz="18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A34507E-0BD8-4FC2-90FF-FB042D1A0AFA}">
      <dgm:prSet phldrT="[Текст]" custT="1"/>
      <dgm:spPr/>
      <dgm:t>
        <a:bodyPr/>
        <a:lstStyle/>
        <a:p>
          <a:pPr algn="l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Отказ от выгоды, явившейся причиной возникновения конфликта интересов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5D2BBF3-946D-4DE9-B98F-EF3D50817E02}" type="parTrans" cxnId="{59E979CB-8D18-4EA8-876D-B1A382F883E4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5DC454-D379-4B8C-8660-E94DA66781D1}" type="sibTrans" cxnId="{59E979CB-8D18-4EA8-876D-B1A382F883E4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292DDB-4764-48BB-86BE-8F43275CAB52}">
      <dgm:prSet phldrT="[Текст]" custT="1"/>
      <dgm:spPr/>
      <dgm:t>
        <a:bodyPr/>
        <a:lstStyle/>
        <a:p>
          <a:pPr algn="l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Отвод или самоотвод служащего в случаях и порядке, предусмотренных законодательством Российской Федерации.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89F41ED-8250-43FA-97DA-FA9F397F1789}" type="parTrans" cxnId="{82E873C0-23D3-49A9-AD08-7061AB8D41D7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A662D2-9BD5-4219-82C2-B2D3797A0E29}" type="sibTrans" cxnId="{82E873C0-23D3-49A9-AD08-7061AB8D41D7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56F072-643D-4E79-A546-A17C99E953EF}" type="pres">
      <dgm:prSet presAssocID="{6BE974C0-EF86-44FA-8245-16035AB4B701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3F3C4726-7FBE-4021-8A03-46830F1B97E9}" type="pres">
      <dgm:prSet presAssocID="{2A34507E-0BD8-4FC2-90FF-FB042D1A0AFA}" presName="noChildren" presStyleCnt="0"/>
      <dgm:spPr/>
      <dgm:t>
        <a:bodyPr/>
        <a:lstStyle/>
        <a:p>
          <a:endParaRPr lang="ru-RU"/>
        </a:p>
      </dgm:t>
    </dgm:pt>
    <dgm:pt modelId="{27751C54-D42A-4539-A48F-32D88A75D3CC}" type="pres">
      <dgm:prSet presAssocID="{2A34507E-0BD8-4FC2-90FF-FB042D1A0AFA}" presName="gap" presStyleCnt="0"/>
      <dgm:spPr/>
      <dgm:t>
        <a:bodyPr/>
        <a:lstStyle/>
        <a:p>
          <a:endParaRPr lang="ru-RU"/>
        </a:p>
      </dgm:t>
    </dgm:pt>
    <dgm:pt modelId="{879BE76C-8ED4-44F4-9DA6-DBBA0F609D5F}" type="pres">
      <dgm:prSet presAssocID="{2A34507E-0BD8-4FC2-90FF-FB042D1A0AFA}" presName="medCircle2" presStyleLbl="vennNode1" presStyleIdx="0" presStyleCnt="3" custScaleX="21573" custScaleY="21574" custLinFactX="-41038" custLinFactNeighborX="-100000" custLinFactNeighborY="9106"/>
      <dgm:spPr>
        <a:solidFill>
          <a:schemeClr val="accent3"/>
        </a:solidFill>
      </dgm:spPr>
      <dgm:t>
        <a:bodyPr/>
        <a:lstStyle/>
        <a:p>
          <a:endParaRPr lang="ru-RU"/>
        </a:p>
      </dgm:t>
    </dgm:pt>
    <dgm:pt modelId="{5A5E06B3-2703-42B8-BCA7-796AA593411A}" type="pres">
      <dgm:prSet presAssocID="{2A34507E-0BD8-4FC2-90FF-FB042D1A0AFA}" presName="txLvlOnly1" presStyleLbl="revTx" presStyleIdx="0" presStyleCnt="3" custScaleX="148804" custScaleY="50441" custLinFactNeighborX="2685" custLinFactNeighborY="9154"/>
      <dgm:spPr/>
      <dgm:t>
        <a:bodyPr/>
        <a:lstStyle/>
        <a:p>
          <a:endParaRPr lang="ru-RU"/>
        </a:p>
      </dgm:t>
    </dgm:pt>
    <dgm:pt modelId="{AFD4118E-5034-4986-B106-5A275BABB67E}" type="pres">
      <dgm:prSet presAssocID="{CC7A9D1B-37F3-49A5-83CC-362B54532860}" presName="noChildren" presStyleCnt="0"/>
      <dgm:spPr/>
      <dgm:t>
        <a:bodyPr/>
        <a:lstStyle/>
        <a:p>
          <a:endParaRPr lang="ru-RU"/>
        </a:p>
      </dgm:t>
    </dgm:pt>
    <dgm:pt modelId="{19FBBFBF-53C7-41C1-970C-0851E836117A}" type="pres">
      <dgm:prSet presAssocID="{CC7A9D1B-37F3-49A5-83CC-362B54532860}" presName="gap" presStyleCnt="0"/>
      <dgm:spPr/>
      <dgm:t>
        <a:bodyPr/>
        <a:lstStyle/>
        <a:p>
          <a:endParaRPr lang="ru-RU"/>
        </a:p>
      </dgm:t>
    </dgm:pt>
    <dgm:pt modelId="{F95FD545-8E4D-4F0D-BAF6-85CADD611170}" type="pres">
      <dgm:prSet presAssocID="{CC7A9D1B-37F3-49A5-83CC-362B54532860}" presName="medCircle2" presStyleLbl="vennNode1" presStyleIdx="1" presStyleCnt="3" custScaleX="21573" custScaleY="21573" custLinFactX="-41577" custLinFactNeighborX="-100000" custLinFactNeighborY="-4590"/>
      <dgm:spPr>
        <a:solidFill>
          <a:schemeClr val="accent3"/>
        </a:solidFill>
      </dgm:spPr>
      <dgm:t>
        <a:bodyPr/>
        <a:lstStyle/>
        <a:p>
          <a:endParaRPr lang="ru-RU"/>
        </a:p>
      </dgm:t>
    </dgm:pt>
    <dgm:pt modelId="{62C681C7-5C1D-4706-9720-1C0F735829FB}" type="pres">
      <dgm:prSet presAssocID="{CC7A9D1B-37F3-49A5-83CC-362B54532860}" presName="txLvlOnly1" presStyleLbl="revTx" presStyleIdx="1" presStyleCnt="3" custScaleX="153069" custScaleY="70500" custLinFactNeighborX="4818" custLinFactNeighborY="12679"/>
      <dgm:spPr/>
      <dgm:t>
        <a:bodyPr/>
        <a:lstStyle/>
        <a:p>
          <a:endParaRPr lang="ru-RU"/>
        </a:p>
      </dgm:t>
    </dgm:pt>
    <dgm:pt modelId="{E221EC43-DD72-4B92-8B2B-8FEF3F071205}" type="pres">
      <dgm:prSet presAssocID="{EC292DDB-4764-48BB-86BE-8F43275CAB52}" presName="noChildren" presStyleCnt="0"/>
      <dgm:spPr/>
      <dgm:t>
        <a:bodyPr/>
        <a:lstStyle/>
        <a:p>
          <a:endParaRPr lang="ru-RU"/>
        </a:p>
      </dgm:t>
    </dgm:pt>
    <dgm:pt modelId="{4F5CA42B-57B5-4C25-A0FE-C87654E6A740}" type="pres">
      <dgm:prSet presAssocID="{EC292DDB-4764-48BB-86BE-8F43275CAB52}" presName="gap" presStyleCnt="0"/>
      <dgm:spPr/>
      <dgm:t>
        <a:bodyPr/>
        <a:lstStyle/>
        <a:p>
          <a:endParaRPr lang="ru-RU"/>
        </a:p>
      </dgm:t>
    </dgm:pt>
    <dgm:pt modelId="{D4683A9B-C39F-4CBA-9C02-3176DD1A8B99}" type="pres">
      <dgm:prSet presAssocID="{EC292DDB-4764-48BB-86BE-8F43275CAB52}" presName="medCircle2" presStyleLbl="vennNode1" presStyleIdx="2" presStyleCnt="3" custScaleX="21573" custScaleY="21573" custLinFactX="-40938" custLinFactNeighborX="-100000" custLinFactNeighborY="-18289"/>
      <dgm:spPr>
        <a:solidFill>
          <a:schemeClr val="accent3"/>
        </a:solidFill>
      </dgm:spPr>
      <dgm:t>
        <a:bodyPr/>
        <a:lstStyle/>
        <a:p>
          <a:endParaRPr lang="ru-RU"/>
        </a:p>
      </dgm:t>
    </dgm:pt>
    <dgm:pt modelId="{208EC63E-4E5A-45B4-8876-7B264A29144D}" type="pres">
      <dgm:prSet presAssocID="{EC292DDB-4764-48BB-86BE-8F43275CAB52}" presName="txLvlOnly1" presStyleLbl="revTx" presStyleIdx="2" presStyleCnt="3" custScaleX="153069" custScaleY="50442" custLinFactNeighborX="4818" custLinFactNeighborY="-11145"/>
      <dgm:spPr/>
      <dgm:t>
        <a:bodyPr/>
        <a:lstStyle/>
        <a:p>
          <a:endParaRPr lang="ru-RU"/>
        </a:p>
      </dgm:t>
    </dgm:pt>
  </dgm:ptLst>
  <dgm:cxnLst>
    <dgm:cxn modelId="{B41E20FA-0DA7-42B4-BD07-5D4CA310D455}" type="presOf" srcId="{CC7A9D1B-37F3-49A5-83CC-362B54532860}" destId="{62C681C7-5C1D-4706-9720-1C0F735829FB}" srcOrd="0" destOrd="0" presId="urn:microsoft.com/office/officeart/2008/layout/VerticalCircleList"/>
    <dgm:cxn modelId="{66706482-3512-40A6-9E0D-71E7E1D6041E}" srcId="{6BE974C0-EF86-44FA-8245-16035AB4B701}" destId="{CC7A9D1B-37F3-49A5-83CC-362B54532860}" srcOrd="1" destOrd="0" parTransId="{69964409-3640-484B-A3ED-0FEE36E5C82C}" sibTransId="{174E5491-BADD-4E28-8CA1-B6CCF7355F46}"/>
    <dgm:cxn modelId="{59E979CB-8D18-4EA8-876D-B1A382F883E4}" srcId="{6BE974C0-EF86-44FA-8245-16035AB4B701}" destId="{2A34507E-0BD8-4FC2-90FF-FB042D1A0AFA}" srcOrd="0" destOrd="0" parTransId="{B5D2BBF3-946D-4DE9-B98F-EF3D50817E02}" sibTransId="{C75DC454-D379-4B8C-8660-E94DA66781D1}"/>
    <dgm:cxn modelId="{82E873C0-23D3-49A9-AD08-7061AB8D41D7}" srcId="{6BE974C0-EF86-44FA-8245-16035AB4B701}" destId="{EC292DDB-4764-48BB-86BE-8F43275CAB52}" srcOrd="2" destOrd="0" parTransId="{489F41ED-8250-43FA-97DA-FA9F397F1789}" sibTransId="{9CA662D2-9BD5-4219-82C2-B2D3797A0E29}"/>
    <dgm:cxn modelId="{1A3A3E7C-F8C0-476E-9283-4EA1D5CFD6B1}" type="presOf" srcId="{EC292DDB-4764-48BB-86BE-8F43275CAB52}" destId="{208EC63E-4E5A-45B4-8876-7B264A29144D}" srcOrd="0" destOrd="0" presId="urn:microsoft.com/office/officeart/2008/layout/VerticalCircleList"/>
    <dgm:cxn modelId="{E3A2773E-A3BF-4A10-9952-5B42EC682C06}" type="presOf" srcId="{6BE974C0-EF86-44FA-8245-16035AB4B701}" destId="{AB56F072-643D-4E79-A546-A17C99E953EF}" srcOrd="0" destOrd="0" presId="urn:microsoft.com/office/officeart/2008/layout/VerticalCircleList"/>
    <dgm:cxn modelId="{764C815D-3D2F-405F-AE4A-A4C51DA742FD}" type="presOf" srcId="{2A34507E-0BD8-4FC2-90FF-FB042D1A0AFA}" destId="{5A5E06B3-2703-42B8-BCA7-796AA593411A}" srcOrd="0" destOrd="0" presId="urn:microsoft.com/office/officeart/2008/layout/VerticalCircleList"/>
    <dgm:cxn modelId="{35F30816-9C1F-45F8-AAA1-3DD09024F5DA}" type="presParOf" srcId="{AB56F072-643D-4E79-A546-A17C99E953EF}" destId="{3F3C4726-7FBE-4021-8A03-46830F1B97E9}" srcOrd="0" destOrd="0" presId="urn:microsoft.com/office/officeart/2008/layout/VerticalCircleList"/>
    <dgm:cxn modelId="{8865F2C4-7368-418D-B3C0-60126B2A3E9E}" type="presParOf" srcId="{3F3C4726-7FBE-4021-8A03-46830F1B97E9}" destId="{27751C54-D42A-4539-A48F-32D88A75D3CC}" srcOrd="0" destOrd="0" presId="urn:microsoft.com/office/officeart/2008/layout/VerticalCircleList"/>
    <dgm:cxn modelId="{E79954F0-7FF2-45C1-8219-97ABFF6F7539}" type="presParOf" srcId="{3F3C4726-7FBE-4021-8A03-46830F1B97E9}" destId="{879BE76C-8ED4-44F4-9DA6-DBBA0F609D5F}" srcOrd="1" destOrd="0" presId="urn:microsoft.com/office/officeart/2008/layout/VerticalCircleList"/>
    <dgm:cxn modelId="{0DA16A34-7460-4FD2-93A0-C883CAE8375C}" type="presParOf" srcId="{3F3C4726-7FBE-4021-8A03-46830F1B97E9}" destId="{5A5E06B3-2703-42B8-BCA7-796AA593411A}" srcOrd="2" destOrd="0" presId="urn:microsoft.com/office/officeart/2008/layout/VerticalCircleList"/>
    <dgm:cxn modelId="{7F25247D-4ABA-4EFB-80B6-DF539A17AEC3}" type="presParOf" srcId="{AB56F072-643D-4E79-A546-A17C99E953EF}" destId="{AFD4118E-5034-4986-B106-5A275BABB67E}" srcOrd="1" destOrd="0" presId="urn:microsoft.com/office/officeart/2008/layout/VerticalCircleList"/>
    <dgm:cxn modelId="{2C7BD762-2BD1-468C-93B3-A2F66F6883F6}" type="presParOf" srcId="{AFD4118E-5034-4986-B106-5A275BABB67E}" destId="{19FBBFBF-53C7-41C1-970C-0851E836117A}" srcOrd="0" destOrd="0" presId="urn:microsoft.com/office/officeart/2008/layout/VerticalCircleList"/>
    <dgm:cxn modelId="{183E5A74-411F-4010-96EB-4E24EB4D996D}" type="presParOf" srcId="{AFD4118E-5034-4986-B106-5A275BABB67E}" destId="{F95FD545-8E4D-4F0D-BAF6-85CADD611170}" srcOrd="1" destOrd="0" presId="urn:microsoft.com/office/officeart/2008/layout/VerticalCircleList"/>
    <dgm:cxn modelId="{DA752DE7-6AD3-43C9-96F6-34137FBF56AD}" type="presParOf" srcId="{AFD4118E-5034-4986-B106-5A275BABB67E}" destId="{62C681C7-5C1D-4706-9720-1C0F735829FB}" srcOrd="2" destOrd="0" presId="urn:microsoft.com/office/officeart/2008/layout/VerticalCircleList"/>
    <dgm:cxn modelId="{6E2C2472-EF20-4914-B4C6-32132F597E05}" type="presParOf" srcId="{AB56F072-643D-4E79-A546-A17C99E953EF}" destId="{E221EC43-DD72-4B92-8B2B-8FEF3F071205}" srcOrd="2" destOrd="0" presId="urn:microsoft.com/office/officeart/2008/layout/VerticalCircleList"/>
    <dgm:cxn modelId="{ECAFB976-D321-474B-8925-AC33EF8B2463}" type="presParOf" srcId="{E221EC43-DD72-4B92-8B2B-8FEF3F071205}" destId="{4F5CA42B-57B5-4C25-A0FE-C87654E6A740}" srcOrd="0" destOrd="0" presId="urn:microsoft.com/office/officeart/2008/layout/VerticalCircleList"/>
    <dgm:cxn modelId="{349AA0D4-44CA-4A73-8CB0-4D088FBA1C59}" type="presParOf" srcId="{E221EC43-DD72-4B92-8B2B-8FEF3F071205}" destId="{D4683A9B-C39F-4CBA-9C02-3176DD1A8B99}" srcOrd="1" destOrd="0" presId="urn:microsoft.com/office/officeart/2008/layout/VerticalCircleList"/>
    <dgm:cxn modelId="{9751DDF5-FB9F-441F-A501-9ECC3BB55134}" type="presParOf" srcId="{E221EC43-DD72-4B92-8B2B-8FEF3F071205}" destId="{208EC63E-4E5A-45B4-8876-7B264A29144D}" srcOrd="2" destOrd="0" presId="urn:microsoft.com/office/officeart/2008/layout/VerticalCircle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D8B6A-21AF-408B-9AB6-F31D4561981E}">
      <dsp:nvSpPr>
        <dsp:cNvPr id="0" name=""/>
        <dsp:cNvSpPr/>
      </dsp:nvSpPr>
      <dsp:spPr>
        <a:xfrm>
          <a:off x="3225175" y="0"/>
          <a:ext cx="4837764" cy="1713325"/>
        </a:xfrm>
        <a:prstGeom prst="rightArrow">
          <a:avLst>
            <a:gd name="adj1" fmla="val 75000"/>
            <a:gd name="adj2" fmla="val 5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Все государственные гражданские и муниципальные служащие;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Лица, замещающие государственные и муниципальные должности;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Работники, замещающие должности в отдельных организациях.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25175" y="214166"/>
        <a:ext cx="4195267" cy="1284993"/>
      </dsp:txXfrm>
    </dsp:sp>
    <dsp:sp modelId="{8BB20B46-6313-4DF7-8BB5-A12180B5EF87}">
      <dsp:nvSpPr>
        <dsp:cNvPr id="0" name=""/>
        <dsp:cNvSpPr/>
      </dsp:nvSpPr>
      <dsp:spPr>
        <a:xfrm>
          <a:off x="0" y="439"/>
          <a:ext cx="3225176" cy="1713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При замещении каких должностей лицо обязано принимать меры по предотвращению и урегулированию конфликта интересов?</a:t>
          </a:r>
          <a:endParaRPr lang="ru-RU" sz="18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3638" y="84077"/>
        <a:ext cx="3057900" cy="1546049"/>
      </dsp:txXfrm>
    </dsp:sp>
    <dsp:sp modelId="{70480430-21F6-4F83-BA07-4B92DF37317A}">
      <dsp:nvSpPr>
        <dsp:cNvPr id="0" name=""/>
        <dsp:cNvSpPr/>
      </dsp:nvSpPr>
      <dsp:spPr>
        <a:xfrm>
          <a:off x="3225175" y="1957537"/>
          <a:ext cx="4837764" cy="1137271"/>
        </a:xfrm>
        <a:prstGeom prst="rightArrow">
          <a:avLst>
            <a:gd name="adj1" fmla="val 75000"/>
            <a:gd name="adj2" fmla="val 5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выгод лицом, занимающим должность, замещение которой предусматривает обязанность принимать меры по предотвращению и урегулированию конфликта интересов, либо дополнительным кругом лиц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25175" y="2099696"/>
        <a:ext cx="4411287" cy="852953"/>
      </dsp:txXfrm>
    </dsp:sp>
    <dsp:sp modelId="{33DACF70-8210-4EDD-B008-54DDA8E0FF0C}">
      <dsp:nvSpPr>
        <dsp:cNvPr id="0" name=""/>
        <dsp:cNvSpPr/>
      </dsp:nvSpPr>
      <dsp:spPr>
        <a:xfrm>
          <a:off x="0" y="1885097"/>
          <a:ext cx="3225176" cy="17133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Под личной заинтересованностью понимается:</a:t>
          </a:r>
          <a:endParaRPr lang="ru-RU" sz="18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3638" y="1968735"/>
        <a:ext cx="3057900" cy="1546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25246-9B06-4A1E-BC51-CB481CCD5629}">
      <dsp:nvSpPr>
        <dsp:cNvPr id="0" name=""/>
        <dsp:cNvSpPr/>
      </dsp:nvSpPr>
      <dsp:spPr>
        <a:xfrm>
          <a:off x="115628" y="1008083"/>
          <a:ext cx="3377174" cy="2873086"/>
        </a:xfrm>
        <a:prstGeom prst="triangle">
          <a:avLst/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819B3-0BA6-430C-B64E-70D79B117B20}">
      <dsp:nvSpPr>
        <dsp:cNvPr id="0" name=""/>
        <dsp:cNvSpPr/>
      </dsp:nvSpPr>
      <dsp:spPr>
        <a:xfrm>
          <a:off x="159290" y="504056"/>
          <a:ext cx="8318738" cy="1454321"/>
        </a:xfrm>
        <a:prstGeom prst="roundRect">
          <a:avLst/>
        </a:prstGeom>
        <a:solidFill>
          <a:schemeClr val="bg2">
            <a:lumMod val="40000"/>
            <a:lumOff val="60000"/>
            <a:alpha val="90000"/>
          </a:schemeClr>
        </a:solidFill>
        <a:ln w="1587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Лицо, замещающее должность, замещение которой предусматривает обязанность принимать меры по предотвращению и урегулированию конфликта интересов,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обязано принимать меры по недопущению любой возможности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возникновения конфликта интересов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0284" y="575050"/>
        <a:ext cx="8176750" cy="1312333"/>
      </dsp:txXfrm>
    </dsp:sp>
    <dsp:sp modelId="{016AB3DB-5498-4078-A3E5-869C6D029057}">
      <dsp:nvSpPr>
        <dsp:cNvPr id="0" name=""/>
        <dsp:cNvSpPr/>
      </dsp:nvSpPr>
      <dsp:spPr>
        <a:xfrm>
          <a:off x="1656170" y="2362103"/>
          <a:ext cx="5552521" cy="1454321"/>
        </a:xfrm>
        <a:prstGeom prst="roundRect">
          <a:avLst/>
        </a:prstGeom>
        <a:solidFill>
          <a:schemeClr val="bg2">
            <a:lumMod val="40000"/>
            <a:lumOff val="60000"/>
            <a:alpha val="90000"/>
          </a:schemeClr>
        </a:solidFill>
        <a:ln w="15875" cap="flat" cmpd="sng" algn="ctr">
          <a:solidFill>
            <a:schemeClr val="accent1">
              <a:shade val="50000"/>
              <a:hueOff val="-502427"/>
              <a:satOff val="-13803"/>
              <a:lumOff val="317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Лицо обязано уведомить в порядке, определенном представителем нанимателя (работодателем) о возникшем конфликте интересов или о возможности его возникновения,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как только ему станет об этом известно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27164" y="2433097"/>
        <a:ext cx="5410533" cy="1312333"/>
      </dsp:txXfrm>
    </dsp:sp>
    <dsp:sp modelId="{5B9E115B-030B-4447-B1C4-4699BE315C7C}">
      <dsp:nvSpPr>
        <dsp:cNvPr id="0" name=""/>
        <dsp:cNvSpPr/>
      </dsp:nvSpPr>
      <dsp:spPr>
        <a:xfrm>
          <a:off x="1656170" y="4234316"/>
          <a:ext cx="5552521" cy="1454321"/>
        </a:xfrm>
        <a:prstGeom prst="roundRect">
          <a:avLst/>
        </a:prstGeom>
        <a:solidFill>
          <a:schemeClr val="bg2">
            <a:lumMod val="40000"/>
            <a:lumOff val="60000"/>
            <a:alpha val="90000"/>
          </a:schemeClr>
        </a:solidFill>
        <a:ln w="15875" cap="flat" cmpd="sng" algn="ctr">
          <a:solidFill>
            <a:schemeClr val="accent1">
              <a:shade val="50000"/>
              <a:hueOff val="-502427"/>
              <a:satOff val="-13803"/>
              <a:lumOff val="317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Непринятие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лицом, которое является стороной конфликта интересов,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мер по предотвращению или урегулированию конфликта интересов является правонарушением, влекущим увольнение указанного лица в связи с утратой доверия.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27164" y="4305310"/>
        <a:ext cx="5410533" cy="13123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1CDD8-5F6D-4BE0-8F53-C31A65C594CB}">
      <dsp:nvSpPr>
        <dsp:cNvPr id="0" name=""/>
        <dsp:cNvSpPr/>
      </dsp:nvSpPr>
      <dsp:spPr>
        <a:xfrm>
          <a:off x="62793" y="268893"/>
          <a:ext cx="2712471" cy="162748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Выполнение отдельных функций государственного (муниципального) управления в отношении родственников и/или иных лиц, с которыми связана личная заинтересованность государственного (муниципального) служащего</a:t>
          </a:r>
        </a:p>
      </dsp:txBody>
      <dsp:txXfrm>
        <a:off x="142240" y="348340"/>
        <a:ext cx="2553577" cy="1468588"/>
      </dsp:txXfrm>
    </dsp:sp>
    <dsp:sp modelId="{1BBDF206-BDB7-4DC9-B8A3-EF6A2E6B5F55}">
      <dsp:nvSpPr>
        <dsp:cNvPr id="0" name=""/>
        <dsp:cNvSpPr/>
      </dsp:nvSpPr>
      <dsp:spPr>
        <a:xfrm>
          <a:off x="2943112" y="280725"/>
          <a:ext cx="2712471" cy="162748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Выполнение иной оплачиваемой работы</a:t>
          </a:r>
        </a:p>
      </dsp:txBody>
      <dsp:txXfrm>
        <a:off x="3022559" y="360172"/>
        <a:ext cx="2553577" cy="1468588"/>
      </dsp:txXfrm>
    </dsp:sp>
    <dsp:sp modelId="{6E4E2DCA-6B0C-4DFC-ACFB-4A343038B6C5}">
      <dsp:nvSpPr>
        <dsp:cNvPr id="0" name=""/>
        <dsp:cNvSpPr/>
      </dsp:nvSpPr>
      <dsp:spPr>
        <a:xfrm>
          <a:off x="5823431" y="268893"/>
          <a:ext cx="2712471" cy="162748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Владение ценными бумагами, банковскими вкладами</a:t>
          </a:r>
        </a:p>
      </dsp:txBody>
      <dsp:txXfrm>
        <a:off x="5902878" y="348340"/>
        <a:ext cx="2553577" cy="1468588"/>
      </dsp:txXfrm>
    </dsp:sp>
    <dsp:sp modelId="{9955F8E5-D29F-40A5-9EB0-E133421236FA}">
      <dsp:nvSpPr>
        <dsp:cNvPr id="0" name=""/>
        <dsp:cNvSpPr/>
      </dsp:nvSpPr>
      <dsp:spPr>
        <a:xfrm>
          <a:off x="62793" y="2167623"/>
          <a:ext cx="2712471" cy="162748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Получение подарков и услуг</a:t>
          </a:r>
        </a:p>
      </dsp:txBody>
      <dsp:txXfrm>
        <a:off x="142240" y="2247070"/>
        <a:ext cx="2553577" cy="1468588"/>
      </dsp:txXfrm>
    </dsp:sp>
    <dsp:sp modelId="{4A1158F4-395E-44A3-9A74-C3DAA0E341E1}">
      <dsp:nvSpPr>
        <dsp:cNvPr id="0" name=""/>
        <dsp:cNvSpPr/>
      </dsp:nvSpPr>
      <dsp:spPr>
        <a:xfrm>
          <a:off x="2919270" y="2167623"/>
          <a:ext cx="2712471" cy="162748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Имущественные обязательства и судебные разбирательства</a:t>
          </a:r>
        </a:p>
      </dsp:txBody>
      <dsp:txXfrm>
        <a:off x="2998717" y="2247070"/>
        <a:ext cx="2553577" cy="1468588"/>
      </dsp:txXfrm>
    </dsp:sp>
    <dsp:sp modelId="{9FE5EA58-90A9-41E8-9F9C-E56FED7CFF2C}">
      <dsp:nvSpPr>
        <dsp:cNvPr id="0" name=""/>
        <dsp:cNvSpPr/>
      </dsp:nvSpPr>
      <dsp:spPr>
        <a:xfrm>
          <a:off x="5799589" y="2167623"/>
          <a:ext cx="2712471" cy="162748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u="none" kern="1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бывшим работодателем и трудоустройство после увольнения с государственной (муниципальной) службы</a:t>
          </a:r>
          <a:endParaRPr lang="ru-RU" sz="1600" b="0" u="none" kern="1200" dirty="0">
            <a:solidFill>
              <a:schemeClr val="tx1"/>
            </a:solidFill>
            <a:effectLst/>
          </a:endParaRPr>
        </a:p>
      </dsp:txBody>
      <dsp:txXfrm>
        <a:off x="5879036" y="2247070"/>
        <a:ext cx="2553577" cy="14685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1ED42-F76D-4689-AD9E-4EE7EB8CD750}">
      <dsp:nvSpPr>
        <dsp:cNvPr id="0" name=""/>
        <dsp:cNvSpPr/>
      </dsp:nvSpPr>
      <dsp:spPr>
        <a:xfrm>
          <a:off x="0" y="2697250"/>
          <a:ext cx="8643998" cy="372788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Зарегистрированное уведомление передается для рассмотрения представителю нанимателя (работодателю), который принимает одно из решений: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697250"/>
        <a:ext cx="8643998" cy="372788"/>
      </dsp:txXfrm>
    </dsp:sp>
    <dsp:sp modelId="{8D02A0EE-4B35-4252-8892-1D9268774090}">
      <dsp:nvSpPr>
        <dsp:cNvPr id="0" name=""/>
        <dsp:cNvSpPr/>
      </dsp:nvSpPr>
      <dsp:spPr>
        <a:xfrm rot="10800000">
          <a:off x="0" y="2149630"/>
          <a:ext cx="8643998" cy="578082"/>
        </a:xfrm>
        <a:prstGeom prst="upArrowCallou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Поступившее уведомление регистрируется, его копия с отметкой о регистрации выдается служащему или лицу, замещающему соответствующую должность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2149630"/>
        <a:ext cx="8643998" cy="375620"/>
      </dsp:txXfrm>
    </dsp:sp>
    <dsp:sp modelId="{AD60427E-B204-4EEB-9373-17CD6BF0FF87}">
      <dsp:nvSpPr>
        <dsp:cNvPr id="0" name=""/>
        <dsp:cNvSpPr/>
      </dsp:nvSpPr>
      <dsp:spPr>
        <a:xfrm rot="10800000">
          <a:off x="0" y="1394437"/>
          <a:ext cx="8643998" cy="752134"/>
        </a:xfrm>
        <a:prstGeom prst="upArrowCallou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Служащий или лицо, замещающее должность, направляет уведомление представителю нанимателя через подразделение, ответственное за противодействие коррупции, либо лицу, в должностные обязанности которого входит работа по профилактике коррупционных и иных правонарушений</a:t>
          </a:r>
          <a:endParaRPr lang="ru-RU" sz="1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1394437"/>
        <a:ext cx="8643998" cy="488714"/>
      </dsp:txXfrm>
    </dsp:sp>
    <dsp:sp modelId="{26FAC47C-23BA-45C7-B35B-F76FB738EAE3}">
      <dsp:nvSpPr>
        <dsp:cNvPr id="0" name=""/>
        <dsp:cNvSpPr/>
      </dsp:nvSpPr>
      <dsp:spPr>
        <a:xfrm rot="10800000">
          <a:off x="0" y="720924"/>
          <a:ext cx="8643998" cy="687214"/>
        </a:xfrm>
        <a:prstGeom prst="upArrowCallou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Служащий или лицо, замещающее должность, составляет письменное уведомление по установленной форме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720924"/>
        <a:ext cx="8643998" cy="446531"/>
      </dsp:txXfrm>
    </dsp:sp>
    <dsp:sp modelId="{D57709ED-37F6-4018-99F1-7E972808DB3D}">
      <dsp:nvSpPr>
        <dsp:cNvPr id="0" name=""/>
        <dsp:cNvSpPr/>
      </dsp:nvSpPr>
      <dsp:spPr>
        <a:xfrm rot="10800000">
          <a:off x="0" y="1794"/>
          <a:ext cx="8643998" cy="732831"/>
        </a:xfrm>
        <a:prstGeom prst="upArrowCallou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служащего или лица, замещающего соответствующую должность, возникает личная заинтересованность, которая, по его мнению, приводит или может привести к конфликту интересов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0" y="1794"/>
        <a:ext cx="8643998" cy="4761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9513D-3467-41FD-A8FE-E911BF17CA45}">
      <dsp:nvSpPr>
        <dsp:cNvPr id="0" name=""/>
        <dsp:cNvSpPr/>
      </dsp:nvSpPr>
      <dsp:spPr>
        <a:xfrm>
          <a:off x="-3116870" y="-1712756"/>
          <a:ext cx="6494976" cy="6494976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12A89-E7DE-4C96-BBE3-52324469ADDD}">
      <dsp:nvSpPr>
        <dsp:cNvPr id="0" name=""/>
        <dsp:cNvSpPr/>
      </dsp:nvSpPr>
      <dsp:spPr>
        <a:xfrm>
          <a:off x="577111" y="547266"/>
          <a:ext cx="6934431" cy="9649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895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признать, что при исполнении служащим или лицом, замещающим соответствующую должность, должностных обязанностей конфликт интересов отсутствует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7111" y="547266"/>
        <a:ext cx="6934431" cy="964907"/>
      </dsp:txXfrm>
    </dsp:sp>
    <dsp:sp modelId="{8F5B9B79-F2C9-499F-A0DA-C4B5A1868ED5}">
      <dsp:nvSpPr>
        <dsp:cNvPr id="0" name=""/>
        <dsp:cNvSpPr/>
      </dsp:nvSpPr>
      <dsp:spPr>
        <a:xfrm>
          <a:off x="-25955" y="0"/>
          <a:ext cx="1206134" cy="1206134"/>
        </a:xfrm>
        <a:prstGeom prst="ellipse">
          <a:avLst/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E46407-8F9F-41D7-9259-6A6E7A442159}">
      <dsp:nvSpPr>
        <dsp:cNvPr id="0" name=""/>
        <dsp:cNvSpPr/>
      </dsp:nvSpPr>
      <dsp:spPr>
        <a:xfrm>
          <a:off x="541853" y="2016221"/>
          <a:ext cx="6953822" cy="964907"/>
        </a:xfrm>
        <a:prstGeom prst="rect">
          <a:avLst/>
        </a:prstGeom>
        <a:solidFill>
          <a:schemeClr val="accent4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895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признать, что при исполнении служащим или лицом, замещающим соответствующую должность, должностных обязанностей личная заинтересованность приводит или может привести к конфликту интересов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1853" y="2016221"/>
        <a:ext cx="6953822" cy="964907"/>
      </dsp:txXfrm>
    </dsp:sp>
    <dsp:sp modelId="{814DC992-5A0F-4F18-8BB0-9F87830F7272}">
      <dsp:nvSpPr>
        <dsp:cNvPr id="0" name=""/>
        <dsp:cNvSpPr/>
      </dsp:nvSpPr>
      <dsp:spPr>
        <a:xfrm>
          <a:off x="324788" y="1809201"/>
          <a:ext cx="1206134" cy="1206134"/>
        </a:xfrm>
        <a:prstGeom prst="ellipse">
          <a:avLst/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80B1DC-4C03-4E6E-B6FC-A8F5AC8FEEA1}">
      <dsp:nvSpPr>
        <dsp:cNvPr id="0" name=""/>
        <dsp:cNvSpPr/>
      </dsp:nvSpPr>
      <dsp:spPr>
        <a:xfrm>
          <a:off x="577111" y="3377175"/>
          <a:ext cx="6934431" cy="964907"/>
        </a:xfrm>
        <a:prstGeom prst="rect">
          <a:avLst/>
        </a:prstGeom>
        <a:solidFill>
          <a:schemeClr val="accent4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895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признать, что служащий или лицо, замещающее должность, не соблюдал требования по урегулированию конфликта интересов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7111" y="3377175"/>
        <a:ext cx="6934431" cy="964907"/>
      </dsp:txXfrm>
    </dsp:sp>
    <dsp:sp modelId="{5967941A-8A89-4956-8D6F-F43B01764744}">
      <dsp:nvSpPr>
        <dsp:cNvPr id="0" name=""/>
        <dsp:cNvSpPr/>
      </dsp:nvSpPr>
      <dsp:spPr>
        <a:xfrm>
          <a:off x="-25955" y="3256561"/>
          <a:ext cx="1206134" cy="1206134"/>
        </a:xfrm>
        <a:prstGeom prst="ellipse">
          <a:avLst/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BE76C-8ED4-44F4-9DA6-DBBA0F609D5F}">
      <dsp:nvSpPr>
        <dsp:cNvPr id="0" name=""/>
        <dsp:cNvSpPr/>
      </dsp:nvSpPr>
      <dsp:spPr>
        <a:xfrm>
          <a:off x="186782" y="484145"/>
          <a:ext cx="215995" cy="216005"/>
        </a:xfrm>
        <a:prstGeom prst="ellipse">
          <a:avLst/>
        </a:prstGeom>
        <a:solidFill>
          <a:schemeClr val="accent3"/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5A5E06B3-2703-42B8-BCA7-796AA593411A}">
      <dsp:nvSpPr>
        <dsp:cNvPr id="0" name=""/>
        <dsp:cNvSpPr/>
      </dsp:nvSpPr>
      <dsp:spPr>
        <a:xfrm>
          <a:off x="546787" y="340113"/>
          <a:ext cx="7948993" cy="505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Отказ от выгоды, явившейся причиной возникновения конфликта интересов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787" y="340113"/>
        <a:ext cx="7948993" cy="505029"/>
      </dsp:txXfrm>
    </dsp:sp>
    <dsp:sp modelId="{F95FD545-8E4D-4F0D-BAF6-85CADD611170}">
      <dsp:nvSpPr>
        <dsp:cNvPr id="0" name=""/>
        <dsp:cNvSpPr/>
      </dsp:nvSpPr>
      <dsp:spPr>
        <a:xfrm>
          <a:off x="181385" y="1348251"/>
          <a:ext cx="215995" cy="215995"/>
        </a:xfrm>
        <a:prstGeom prst="ellipse">
          <a:avLst/>
        </a:prstGeom>
        <a:solidFill>
          <a:schemeClr val="accent3"/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62C681C7-5C1D-4706-9720-1C0F735829FB}">
      <dsp:nvSpPr>
        <dsp:cNvPr id="0" name=""/>
        <dsp:cNvSpPr/>
      </dsp:nvSpPr>
      <dsp:spPr>
        <a:xfrm>
          <a:off x="546814" y="1276217"/>
          <a:ext cx="8176826" cy="705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Изменение должностного или служебного положения служащего, являющегося стороной конфликта интересов, вплоть до отстранения его от исполнения должностных (служебных) обязанностей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814" y="1276217"/>
        <a:ext cx="8176826" cy="705866"/>
      </dsp:txXfrm>
    </dsp:sp>
    <dsp:sp modelId="{D4683A9B-C39F-4CBA-9C02-3176DD1A8B99}">
      <dsp:nvSpPr>
        <dsp:cNvPr id="0" name=""/>
        <dsp:cNvSpPr/>
      </dsp:nvSpPr>
      <dsp:spPr>
        <a:xfrm>
          <a:off x="187783" y="2212321"/>
          <a:ext cx="215995" cy="215995"/>
        </a:xfrm>
        <a:prstGeom prst="ellipse">
          <a:avLst/>
        </a:prstGeom>
        <a:solidFill>
          <a:schemeClr val="accent3"/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208EC63E-4E5A-45B4-8876-7B264A29144D}">
      <dsp:nvSpPr>
        <dsp:cNvPr id="0" name=""/>
        <dsp:cNvSpPr/>
      </dsp:nvSpPr>
      <dsp:spPr>
        <a:xfrm>
          <a:off x="546814" y="2139326"/>
          <a:ext cx="8176826" cy="505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Отвод или самоотвод служащего в случаях и порядке, предусмотренных законодательством Российской Федерации.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6814" y="2139326"/>
        <a:ext cx="8176826" cy="505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3221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6308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9270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6794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752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0260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7703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1240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6870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6455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6167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92F48D2-D114-41CC-9A4F-E73588B9B721}" type="datetimeFigureOut">
              <a:rPr lang="ru-RU" smtClean="0"/>
              <a:pPr/>
              <a:t>26.10.2022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75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323528" y="260649"/>
            <a:ext cx="4032448" cy="1008111"/>
            <a:chOff x="0" y="439"/>
            <a:chExt cx="3225176" cy="1713325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439"/>
              <a:ext cx="3225176" cy="17133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0" y="84077"/>
              <a:ext cx="3225176" cy="15460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Федеральный закон от 02.03.2007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№ 25-ФЗ «О 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муниципальной службе в Российской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Федерации»</a:t>
              </a:r>
              <a:endParaRPr lang="ru-RU" sz="18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323528" y="1700808"/>
            <a:ext cx="8568952" cy="1152128"/>
            <a:chOff x="0" y="-77440"/>
            <a:chExt cx="3225176" cy="1713325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0" y="-77440"/>
              <a:ext cx="3225176" cy="17133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83638" y="438"/>
              <a:ext cx="3057900" cy="15460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algn="ctr"/>
              <a:r>
                <a:rPr lang="ru-RU" dirty="0" smtClean="0"/>
                <a:t>Для </a:t>
              </a:r>
              <a:r>
                <a:rPr lang="ru-RU" dirty="0"/>
                <a:t>целей </a:t>
              </a:r>
              <a:r>
                <a:rPr lang="ru-RU" dirty="0" smtClean="0"/>
                <a:t>данных федеральных законов используется понятие </a:t>
              </a:r>
              <a:br>
                <a:rPr lang="ru-RU" dirty="0" smtClean="0"/>
              </a:br>
              <a:r>
                <a:rPr lang="ru-RU" dirty="0" smtClean="0"/>
                <a:t>«конфликт интересов», установленное статьей 10 Федерального закона от </a:t>
              </a:r>
              <a:br>
                <a:rPr lang="ru-RU" dirty="0" smtClean="0"/>
              </a:br>
              <a:r>
                <a:rPr lang="ru-RU" dirty="0" smtClean="0"/>
                <a:t>25 декабря 2008 года № 273-ФЗ «О противодействии коррупции»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4680014" y="235211"/>
            <a:ext cx="4212468" cy="1033549"/>
            <a:chOff x="0" y="439"/>
            <a:chExt cx="3225176" cy="1713325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0" y="439"/>
              <a:ext cx="3225176" cy="17133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83638" y="84077"/>
              <a:ext cx="3057900" cy="15460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Федеральный закон от 27.07.2004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№ 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79-ФЗ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«О 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государственной гражданской службе Российской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Федерации»</a:t>
              </a:r>
              <a:endParaRPr lang="ru-RU" sz="18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23528" y="3208908"/>
            <a:ext cx="83825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</a:rPr>
              <a:t>Конфликт </a:t>
            </a:r>
            <a:r>
              <a:rPr lang="ru-RU" sz="2400" dirty="0">
                <a:latin typeface="Arial" panose="020B0604020202020204" pitchFamily="34" charset="0"/>
              </a:rPr>
              <a:t>интересов </a:t>
            </a:r>
            <a:r>
              <a:rPr lang="ru-RU" sz="2400" dirty="0" smtClean="0">
                <a:latin typeface="Arial" panose="020B0604020202020204" pitchFamily="34" charset="0"/>
              </a:rPr>
              <a:t>- </a:t>
            </a:r>
            <a:r>
              <a:rPr lang="ru-RU" sz="2400" dirty="0">
                <a:latin typeface="Arial" panose="020B0604020202020204" pitchFamily="34" charset="0"/>
              </a:rPr>
              <a:t>ситуация, при которой личная заинтересованность (прямая или косвенная) </a:t>
            </a:r>
            <a:r>
              <a:rPr lang="ru-RU" sz="2400" dirty="0" smtClean="0">
                <a:latin typeface="Arial" panose="020B0604020202020204" pitchFamily="34" charset="0"/>
              </a:rPr>
              <a:t>лица </a:t>
            </a:r>
            <a:r>
              <a:rPr lang="ru-RU" sz="2400" dirty="0">
                <a:latin typeface="Arial" panose="020B0604020202020204" pitchFamily="34" charset="0"/>
              </a:rPr>
              <a:t>влияет или может повлиять на надлежащее, объективное и беспристрастное исполнение им должностных (служебных) обязанностей (осуществление полномочий)</a:t>
            </a:r>
          </a:p>
        </p:txBody>
      </p:sp>
      <p:sp>
        <p:nvSpPr>
          <p:cNvPr id="28" name="Стрелка вниз 27"/>
          <p:cNvSpPr/>
          <p:nvPr/>
        </p:nvSpPr>
        <p:spPr>
          <a:xfrm>
            <a:off x="4355976" y="2924944"/>
            <a:ext cx="324038" cy="2839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2195736" y="1340768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6642231" y="1354345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44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246102"/>
              </p:ext>
            </p:extLst>
          </p:nvPr>
        </p:nvGraphicFramePr>
        <p:xfrm>
          <a:off x="323528" y="404664"/>
          <a:ext cx="8496944" cy="4952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345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8299">
                <a:tc>
                  <a:txBody>
                    <a:bodyPr/>
                    <a:lstStyle/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Предоставление со стороны служащего аффилированным лицам муниципальных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услуг, грантов, субсидий, выделение им земельных участков и (или) ограниченных ресурсов</a:t>
                      </a:r>
                      <a:r>
                        <a:rPr lang="en-US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600" baseline="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aseline="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Заключение муниципальных контрактов на выполнение работ или оказание услуг с исполнителями, являющимися родственниками (иными близкими лицами) служащего.</a:t>
                      </a:r>
                      <a:endParaRPr lang="en-US" sz="1600" baseline="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 обязан проинформировать о наличии личной заинтересованности представителя нанимателя и непосредственного начальника в письменной форме.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то же время служащему рекомендуется выполнить самоотвод от выполнения должностных обязанностей</a:t>
                      </a:r>
                      <a:r>
                        <a:rPr lang="en-US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45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706778"/>
              </p:ext>
            </p:extLst>
          </p:nvPr>
        </p:nvGraphicFramePr>
        <p:xfrm>
          <a:off x="323528" y="404664"/>
          <a:ext cx="8496944" cy="50230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345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8299">
                <a:tc>
                  <a:txBody>
                    <a:bodyPr/>
                    <a:lstStyle/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Владение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служащим приносящими доход ценными бумагами, акциями.</a:t>
                      </a: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aseline="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Участие служащего и (или) его родственников (иных близких лиц), в коммерческих организациях, в отношении которых данным служащим осуществляется контрольная либо надзорная деятельность. 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2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en-US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r>
                        <a:rPr lang="ru-RU" sz="1600" dirty="0" err="1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лужащий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самостоятельно оценивает возможность возникновения конфликта интересов и принимает решение о необходимости передачи принадлежащих ему ценных бумаг, акций (долей участия в уставных капиталах организаций) в доверительное управление либо обращается в комиссию по соблюдению требований к служебному поведению муниципальных служащих.</a:t>
                      </a:r>
                    </a:p>
                    <a:p>
                      <a:pPr marL="2540" marR="8255" indent="317500" algn="just" defTabSz="914400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43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Наряду с этим в случае возникновения у служащего личной заинтересованности, которая приводит или может привести к конфликту интересов, он </a:t>
                      </a:r>
                      <a:r>
                        <a:rPr lang="ru-RU" sz="1600" spc="4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обязан </a:t>
                      </a:r>
                      <a:r>
                        <a:rPr lang="ru-RU" sz="1600" spc="5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уведомить об этом представителя нанимателя и непосредственного начальника в письменной форме</a:t>
                      </a:r>
                      <a:r>
                        <a:rPr lang="ru-RU" sz="1600" spc="5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87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989751"/>
              </p:ext>
            </p:extLst>
          </p:nvPr>
        </p:nvGraphicFramePr>
        <p:xfrm>
          <a:off x="323528" y="404664"/>
          <a:ext cx="8496944" cy="4079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345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8299">
                <a:tc>
                  <a:txBody>
                    <a:bodyPr/>
                    <a:lstStyle/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Обращение служащего или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его родственников и (или) иных лиц, с которыми связана личная заинтересованность служащего, 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муниципальный орган, в котором данный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осуществляет трудовую деятельность 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 defTabSz="914400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43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 defTabSz="914400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43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Служащему следует уведомить о наличии личной заинтересованности представителя нанимателя и непосредственного начальника в письменной форме.</a:t>
                      </a:r>
                    </a:p>
                    <a:p>
                      <a:pPr marL="2540" marR="8255" indent="317500" algn="just" defTabSz="914400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43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Вместе с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тем с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лужащему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рекомендуется отказаться от выгоды, явившейся причиной возникновения конфликта интересов.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en-US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182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577793" cy="108093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моменты определения конфликта интересов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942583"/>
              </p:ext>
            </p:extLst>
          </p:nvPr>
        </p:nvGraphicFramePr>
        <p:xfrm>
          <a:off x="509588" y="2134393"/>
          <a:ext cx="806294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35546997"/>
              </p:ext>
            </p:extLst>
          </p:nvPr>
        </p:nvGraphicFramePr>
        <p:xfrm>
          <a:off x="323528" y="116632"/>
          <a:ext cx="856895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47418458"/>
              </p:ext>
            </p:extLst>
          </p:nvPr>
        </p:nvGraphicFramePr>
        <p:xfrm>
          <a:off x="284580" y="1988840"/>
          <a:ext cx="86799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501568" cy="80268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Ключевые «области регулирования»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79" y="44624"/>
            <a:ext cx="8501063" cy="66804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Алгоритм действий уведомления о возникновении конфликта интересов или о возможности его возникновения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66304034"/>
              </p:ext>
            </p:extLst>
          </p:nvPr>
        </p:nvGraphicFramePr>
        <p:xfrm>
          <a:off x="214311" y="747006"/>
          <a:ext cx="8643998" cy="3071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323528" y="3994200"/>
            <a:ext cx="3929090" cy="42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передать уведомление в комиссию по урегулирования конфликта интересов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46964" y="4119632"/>
            <a:ext cx="3929090" cy="7143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рассмотреть уведомление и принять соответствующее решение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4575428"/>
            <a:ext cx="3929090" cy="42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направить уведомление в подразделение, ответственное за противодействие коррупции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5146932"/>
            <a:ext cx="3929090" cy="5000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Подразделение, ответственное за противодействие коррупции осуществляет предварительное рассмотрение уведомления и готовит мотивированное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заключение по нему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3528" y="5789874"/>
            <a:ext cx="3929090" cy="7858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Подразделение, ответственное за противодействие коррупции ,представляет уведомление, заключение и другие материалы, полученные в ходе предварительного рассмотрение уведомления представителю нанимателя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52684" y="6075626"/>
            <a:ext cx="3929090" cy="42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Представитель нанимателя направляет материалы в комиссию по урегулированию конфликта интересов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52684" y="4941168"/>
            <a:ext cx="3929090" cy="92869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Комиссия по урегулированию конфликта интересов принимает решение о соблюдении или несоблюдении служащим или лицом, замещающим должность, требований об урегулировании конфликта интересов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1966602" y="3861048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966602" y="4432552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1966602" y="5004056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1966602" y="5646998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6324320" y="3861048"/>
            <a:ext cx="500066" cy="28575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 rot="16200000">
            <a:off x="4252618" y="6004188"/>
            <a:ext cx="500066" cy="50006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 rot="10800000">
            <a:off x="6467196" y="5932750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80728"/>
            <a:ext cx="7543800" cy="68462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 итогам рассмотрения комиссия по урегулированию конфликта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интересов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принимает одно из следующих решений: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56526149"/>
              </p:ext>
            </p:extLst>
          </p:nvPr>
        </p:nvGraphicFramePr>
        <p:xfrm>
          <a:off x="645760" y="1484784"/>
          <a:ext cx="767065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715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543800" cy="75663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Меры по предотвращению и урегулированию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конфликта интересов: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18255598"/>
              </p:ext>
            </p:extLst>
          </p:nvPr>
        </p:nvGraphicFramePr>
        <p:xfrm>
          <a:off x="64764" y="1864750"/>
          <a:ext cx="8755707" cy="3004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325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260862"/>
              </p:ext>
            </p:extLst>
          </p:nvPr>
        </p:nvGraphicFramePr>
        <p:xfrm>
          <a:off x="323528" y="1958678"/>
          <a:ext cx="8496944" cy="4286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22250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8299">
                <a:tc>
                  <a:txBody>
                    <a:bodyPr/>
                    <a:lstStyle/>
                    <a:p>
                      <a:pPr marL="1588" marR="8255" indent="-1588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588" marR="8255" indent="-1588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 </a:t>
                      </a: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участвует в осуществлении отдельных функций </a:t>
                      </a: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муниципального управления, контрольно-надзорной</a:t>
                      </a:r>
                      <a:r>
                        <a:rPr lang="ru-RU" sz="1600" b="1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деятельности</a:t>
                      </a: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 (или) в принятии кадровых решений в отношении родственников и (или) иных </a:t>
                      </a: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лиц, </a:t>
                      </a: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 которыми связана личная заинтересованность </a:t>
                      </a: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служащего</a:t>
                      </a:r>
                    </a:p>
                    <a:p>
                      <a:pPr marL="1588" marR="8255" indent="-1588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8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Служащему </a:t>
                      </a: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следует </a:t>
                      </a:r>
                      <a:r>
                        <a:rPr lang="ru-RU" sz="1600" spc="50" baseline="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уведомить</a:t>
                      </a: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 наличии личной заинтересованности представителя нанимателя и непосредственного начальника в письменной форме. </a:t>
                      </a:r>
                    </a:p>
                    <a:p>
                      <a:pPr marL="2540" marR="2857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Представителю нанимателя рекомендуется </a:t>
                      </a:r>
                      <a:r>
                        <a:rPr lang="ru-RU" sz="1600" spc="50" baseline="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отстранить</a:t>
                      </a: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служащего </a:t>
                      </a: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 исполнения должностных обязанностей, предполагающих непосредственное взаимодействие с родственниками и/или иными лицами, с которыми связана личная 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заинтересованность служащего.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99592" y="1052736"/>
            <a:ext cx="7543800" cy="61261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ситуации конфликта интересов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822807"/>
              </p:ext>
            </p:extLst>
          </p:nvPr>
        </p:nvGraphicFramePr>
        <p:xfrm>
          <a:off x="323528" y="404664"/>
          <a:ext cx="8496944" cy="5865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8299">
                <a:tc>
                  <a:txBody>
                    <a:bodyPr/>
                    <a:lstStyle/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Служащий, его родственники (иные близкие лица), выполняют или собираются выполнять оплачиваемую работу на условиях трудового или гражданского договора в организации, в</a:t>
                      </a:r>
                      <a:r>
                        <a:rPr lang="ru-RU" sz="14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отношении которой служащий осуществляет отдельные функции муниципального управления</a:t>
                      </a:r>
                      <a:endParaRPr lang="ru-RU" sz="14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 вправе с предварительным уведомлением представителя нанимателя выполнять иную оплачиваемую работу, если это не повлечет за собой конфликт интересов.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Уведомительный порядок направления служащим представителю нанимателя информации о намерении осуществлять иную оплачиваемую работу не требует получения согласия представителя нанимателя.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Представитель нанимателя не вправе запретить служащему выполнять иную оплачиваемую работу.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Вместе с тем в случае возникновения у служащего личной заинтересованности, которая приводит или может привести к конфликту интересов, он </a:t>
                      </a:r>
                      <a:r>
                        <a:rPr lang="ru-RU" sz="1400" spc="4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обязан проинформировать об этом представителя нанимателя и непосредственного начальника в письменной форме</a:t>
                      </a: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 наличии конфликта интересов или возможности его возникновения </a:t>
                      </a:r>
                      <a:r>
                        <a:rPr lang="ru-RU" sz="1400" spc="5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служащему рекомендуется отказаться от предложений о выполнении иной оплачиваемой работы</a:t>
                      </a: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в организации, в отношении которой он осуществляет отдельные функции муниципального управления. В случае если на момент начала выполнения отдельных функций муниципального управления в отношении организации служащий уже выполнял или выполняет в ней иную оплачиваемую работу, следует уведомить о наличии личной заинтересованности представителя нанимателя и непосредственного начальника в письменной форме. При этом рекомендуется отказаться от выполнения иной оплачиваемой работы в данной организации.</a:t>
                      </a:r>
                      <a:endParaRPr lang="ru-RU" sz="14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71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Override1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704</TotalTime>
  <Words>1227</Words>
  <Application>Microsoft Office PowerPoint</Application>
  <PresentationFormat>Экран (4:3)</PresentationFormat>
  <Paragraphs>88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Ретро</vt:lpstr>
      <vt:lpstr>Презентация PowerPoint</vt:lpstr>
      <vt:lpstr>Ключевые моменты определения конфликта интересов</vt:lpstr>
      <vt:lpstr>Презентация PowerPoint</vt:lpstr>
      <vt:lpstr>Ключевые «области регулирования» </vt:lpstr>
      <vt:lpstr>Алгоритм действий уведомления о возникновении конфликта интересов или о возможности его возникновения</vt:lpstr>
      <vt:lpstr>По итогам рассмотрения комиссия по урегулированию конфликта интересов принимает одно из следующих решений:</vt:lpstr>
      <vt:lpstr>Меры по предотвращению и урегулированию  конфликта интересов:</vt:lpstr>
      <vt:lpstr>Типовые ситуации конфликта интересов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 интересов: предотвращение и урегулирование</dc:title>
  <dc:creator>Елизавета Юрьевна Паршикова</dc:creator>
  <cp:lastModifiedBy>Мадина М. Яхияева</cp:lastModifiedBy>
  <cp:revision>39</cp:revision>
  <cp:lastPrinted>2018-06-14T02:06:44Z</cp:lastPrinted>
  <dcterms:created xsi:type="dcterms:W3CDTF">2018-06-09T03:20:23Z</dcterms:created>
  <dcterms:modified xsi:type="dcterms:W3CDTF">2022-10-26T12:17:18Z</dcterms:modified>
</cp:coreProperties>
</file>