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20" r:id="rId1"/>
  </p:sldMasterIdLst>
  <p:notesMasterIdLst>
    <p:notesMasterId r:id="rId9"/>
  </p:notesMasterIdLst>
  <p:sldIdLst>
    <p:sldId id="283" r:id="rId2"/>
    <p:sldId id="285" r:id="rId3"/>
    <p:sldId id="273" r:id="rId4"/>
    <p:sldId id="278" r:id="rId5"/>
    <p:sldId id="275" r:id="rId6"/>
    <p:sldId id="279" r:id="rId7"/>
    <p:sldId id="284" r:id="rId8"/>
  </p:sldIdLst>
  <p:sldSz cx="9906000" cy="6858000" type="A4"/>
  <p:notesSz cx="9144000" cy="6858000"/>
  <p:defaultTextStyle>
    <a:defPPr>
      <a:defRPr lang="ru-RU"/>
    </a:defPPr>
    <a:lvl1pPr marL="0" algn="l" defTabSz="8395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9781" algn="l" defTabSz="8395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39563" algn="l" defTabSz="8395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59348" algn="l" defTabSz="8395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79130" algn="l" defTabSz="8395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98911" algn="l" defTabSz="8395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18693" algn="l" defTabSz="8395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38477" algn="l" defTabSz="8395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58259" algn="l" defTabSz="8395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350" y="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D1F72-80FF-4358-BFAC-BB1D704CD8E8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D0A23-8BDA-46EE-BB37-9AF464A76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8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19781" algn="l" defTabSz="839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39563" algn="l" defTabSz="839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59348" algn="l" defTabSz="839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679130" algn="l" defTabSz="839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098911" algn="l" defTabSz="839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18693" algn="l" defTabSz="839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938477" algn="l" defTabSz="839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358259" algn="l" defTabSz="839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6" y="1447802"/>
            <a:ext cx="7172715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6" y="4777380"/>
            <a:ext cx="717271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D603-C128-406F-802A-826B38CA4433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4800587"/>
            <a:ext cx="7172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6" y="685800"/>
            <a:ext cx="7172715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7" y="5367325"/>
            <a:ext cx="71727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9601-F307-4E14-B5F5-E9BDAA7E855D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5801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6" y="1447800"/>
            <a:ext cx="717271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3657600"/>
            <a:ext cx="717271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9601-F307-4E14-B5F5-E9BDAA7E855D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948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61" y="1447800"/>
            <a:ext cx="650113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68859" y="3771174"/>
            <a:ext cx="5916256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4350657"/>
            <a:ext cx="7172715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9601-F307-4E14-B5F5-E9BDAA7E855D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055" y="971253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2998" y="2613787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93225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3124201"/>
            <a:ext cx="7172716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9601-F307-4E14-B5F5-E9BDAA7E855D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059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404" y="1981200"/>
            <a:ext cx="239495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0265" y="2667000"/>
            <a:ext cx="237909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56296" y="1981200"/>
            <a:ext cx="23863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47719" y="2667000"/>
            <a:ext cx="23948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1981200"/>
            <a:ext cx="2382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790327" y="2667000"/>
            <a:ext cx="238296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9601-F307-4E14-B5F5-E9BDAA7E855D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5625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65" y="4250949"/>
            <a:ext cx="23894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0265" y="2209800"/>
            <a:ext cx="23894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0265" y="4827213"/>
            <a:ext cx="238941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60941" y="4250949"/>
            <a:ext cx="2381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60940" y="2209800"/>
            <a:ext cx="238167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59841" y="4827212"/>
            <a:ext cx="238482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4250949"/>
            <a:ext cx="2382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790326" y="2209800"/>
            <a:ext cx="238296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790226" y="4827210"/>
            <a:ext cx="2386119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9601-F307-4E14-B5F5-E9BDAA7E855D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4674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F21A-A811-4004-AF2A-FDF544480318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77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931" y="430215"/>
            <a:ext cx="1424359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264" y="773205"/>
            <a:ext cx="6032880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8BF6-B1ED-47F0-B4F0-42CA55C74453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7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0EF8-A641-40E2-8BC9-188ABCDA5987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3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2861735"/>
            <a:ext cx="7172714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50E1-0959-475E-AAD4-3A3A0F948185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4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675" y="2060577"/>
            <a:ext cx="3572956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473" y="2056093"/>
            <a:ext cx="3572958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3DEB-7ABF-41C2-9F38-A7459BA2E7DA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5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675" y="1905000"/>
            <a:ext cx="357295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675" y="2514600"/>
            <a:ext cx="3572956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5474" y="1905000"/>
            <a:ext cx="357295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5474" y="2514600"/>
            <a:ext cx="3572956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6437-E67A-4D89-B96C-C0F655278233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9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563B-E656-4DB6-9FFA-050AB99A2B67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9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D30D-AD3B-4671-8953-C8D17354BD66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1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447800"/>
            <a:ext cx="276408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514" y="1447800"/>
            <a:ext cx="422284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129282"/>
            <a:ext cx="2764084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6112-2F81-4274-8005-97188835D35C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794" y="1854192"/>
            <a:ext cx="413906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7977" y="1143000"/>
            <a:ext cx="260100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657600"/>
            <a:ext cx="4132622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4785-F977-45EC-B04F-52218B71E515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9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824385" y="1676400"/>
            <a:ext cx="30543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163985" y="-457200"/>
            <a:ext cx="173355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824385" y="6096000"/>
            <a:ext cx="107315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6820" y="2667000"/>
            <a:ext cx="454025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09770" y="2895600"/>
            <a:ext cx="255905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675" y="2052925"/>
            <a:ext cx="727095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160847" y="1819244"/>
            <a:ext cx="990599" cy="2477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0F9601-F307-4E14-B5F5-E9BDAA7E855D}" type="datetime1">
              <a:rPr lang="en-US" smtClean="0"/>
              <a:pPr/>
              <a:t>9/25/2018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13634" y="295737"/>
            <a:ext cx="681214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0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  <p:sldLayoutId id="2147484334" r:id="rId14"/>
    <p:sldLayoutId id="2147484335" r:id="rId15"/>
    <p:sldLayoutId id="2147484336" r:id="rId16"/>
    <p:sldLayoutId id="2147484337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0310" y="318255"/>
            <a:ext cx="7876318" cy="2131490"/>
          </a:xfrm>
          <a:prstGeom prst="rect">
            <a:avLst/>
          </a:prstGeom>
        </p:spPr>
        <p:txBody>
          <a:bodyPr wrap="square" lIns="83955" tIns="41978" rIns="83955" bIns="41978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сегодняшний день подготовлен перечень первоочередных  инвестиционных проектов в сфере промышленности, претендующих на льготные займы Фонда развития промышленности Республики Дагестан:</a:t>
            </a:r>
          </a:p>
          <a:p>
            <a:endParaRPr lang="ru-RU" dirty="0" smtClean="0">
              <a:solidFill>
                <a:schemeClr val="accent3"/>
              </a:solidFill>
            </a:endParaRPr>
          </a:p>
          <a:p>
            <a:pPr algn="just"/>
            <a:endParaRPr lang="ru-RU" dirty="0" smtClean="0">
              <a:solidFill>
                <a:schemeClr val="accent1"/>
              </a:solidFill>
            </a:endParaRP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499" y="1355171"/>
            <a:ext cx="4950794" cy="5270811"/>
          </a:xfrm>
          <a:prstGeom prst="rect">
            <a:avLst/>
          </a:prstGeom>
        </p:spPr>
        <p:txBody>
          <a:bodyPr lIns="83955" tIns="41978" rIns="83955" bIns="41978">
            <a:spAutoFit/>
          </a:bodyPr>
          <a:lstStyle/>
          <a:p>
            <a:pPr marL="314837" indent="-314837" algn="ctr">
              <a:buAutoNum type="arabicPeriod"/>
            </a:pP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«Разработка и освоение производства винтового скважинного насоса с </a:t>
            </a:r>
            <a:r>
              <a:rPr lang="ru-RU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погружным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электродвигателем» (АО «Завод им. Гаджиева»).</a:t>
            </a:r>
          </a:p>
          <a:p>
            <a:pPr marL="314837" indent="-314837" algn="just"/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Объем инвестиций – 220,0 млн. рублей, средства федерального бюджета – 70,0 млн. рублей, регионального бюджета – 30,0 млн. рублей, внебюджетные средства – 120,0 млн. рублей.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направлен на изготовление скважинного насоса серии Н1ВС с целью продажи предприятиям нефтяной отрасли.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Преимущества насоса серии Н1ВС: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непрерывная подача жидкости (без пульсаций);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отсутствие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газосепаратора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длительный срок службы;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регулирование подачи насоса путем изменения частоты вращения;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сокращение времени монтажа установки;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отсутствие приводных штанг. </a:t>
            </a:r>
          </a:p>
          <a:p>
            <a:pPr lvl="0"/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item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0126" y="1549589"/>
            <a:ext cx="1257563" cy="4277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1518400803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1185" y="1549589"/>
            <a:ext cx="2684384" cy="423108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6059" y="447869"/>
            <a:ext cx="5030253" cy="6024864"/>
          </a:xfrm>
          <a:prstGeom prst="rect">
            <a:avLst/>
          </a:prstGeom>
        </p:spPr>
        <p:txBody>
          <a:bodyPr wrap="square" lIns="83955" tIns="41978" rIns="83955" bIns="41978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«Производство низковольтной коммутационной аппаратуры с целью </a:t>
            </a:r>
            <a:r>
              <a:rPr lang="ru-RU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импортозамещения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рынке России» (ОАО «</a:t>
            </a:r>
            <a:r>
              <a:rPr lang="ru-RU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Дагэлектроавтомат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»).</a:t>
            </a:r>
            <a:endParaRPr lang="ru-RU" sz="16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Объем инвестиций – 48,4 млн. рублей, средства федерального бюджета – 16,9 млн. рублей, регионального бюджета – 7,3 млн. рублей, внебюджетные средства – 24,2 млн. рублей.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направлен на производство электрооборудования, замещающего на российском рынке низковольтную продукцию китайских и немецких компаний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Siemens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Schneider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Electric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др.).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Низковольтная аппаратура предназначена для защиты электрических цепей от токов перегрузки и токов короткого замыкания, для оперативных включений и отключений электрических цепей с частотой до 30 в час и для встраивания в комплектные устройства.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Производственные мощности завода позволяют выпускать более 1 млн. шт. автоматических выключателей на токи 0,6 до 250 ампер, около 100 тыс. электромагнитов и более 100 тысяч выключателей-разъединителей на 100, 250, 400 ампер. </a:t>
            </a: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9e6c2a5294ad2725a1007f7d658e4ba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3736" y="2"/>
            <a:ext cx="3177002" cy="1039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40052016-11-1217470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2500" y="1160746"/>
            <a:ext cx="2005694" cy="1502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40052016-11-12568326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1772" y="1142650"/>
            <a:ext cx="1934754" cy="1571701"/>
          </a:xfrm>
          <a:prstGeom prst="roundRect">
            <a:avLst>
              <a:gd name="adj" fmla="val 1894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40052016-11-12742859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2500" y="2975349"/>
            <a:ext cx="2068185" cy="1502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40052016-11-12753843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99067" y="2971729"/>
            <a:ext cx="1936338" cy="1502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a.gapparova\Desktop\аппарат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8689" y="4725145"/>
            <a:ext cx="2006221" cy="174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a.gapparova\Desktop\3333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21775" y="4725145"/>
            <a:ext cx="1934753" cy="1643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2906" y="-425136"/>
            <a:ext cx="8939897" cy="3424152"/>
          </a:xfrm>
          <a:prstGeom prst="rect">
            <a:avLst/>
          </a:prstGeom>
          <a:noFill/>
        </p:spPr>
        <p:txBody>
          <a:bodyPr wrap="square" lIns="83955" tIns="41978" rIns="83955" bIns="41978" rtlCol="0">
            <a:spAutoFit/>
          </a:bodyPr>
          <a:lstStyle/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«Разработка и серийное производство центробежных сепараторов   и </a:t>
            </a:r>
            <a:r>
              <a:rPr lang="ru-RU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бактофуг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изготовления молочных продуктов»  (Филиал ОАО «</a:t>
            </a:r>
            <a:r>
              <a:rPr lang="ru-RU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НПЦ-конверсии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г. Махачкала ММЗС).</a:t>
            </a:r>
          </a:p>
          <a:p>
            <a:r>
              <a:rPr lang="ru-RU" sz="15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5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solidFill>
                <a:schemeClr val="accent1"/>
              </a:solidFill>
            </a:endParaRPr>
          </a:p>
          <a:p>
            <a:pPr lvl="0" algn="just"/>
            <a:endParaRPr lang="ru-RU" dirty="0" smtClean="0">
              <a:solidFill>
                <a:schemeClr val="accent1"/>
              </a:solidFill>
            </a:endParaRPr>
          </a:p>
          <a:p>
            <a:pPr lvl="0" algn="just"/>
            <a:endParaRPr lang="ru-RU" dirty="0" smtClean="0">
              <a:solidFill>
                <a:schemeClr val="accent1"/>
              </a:solidFill>
            </a:endParaRPr>
          </a:p>
          <a:p>
            <a:pPr lvl="0" algn="just"/>
            <a:endParaRPr lang="ru-RU" dirty="0" smtClean="0">
              <a:solidFill>
                <a:schemeClr val="accent1"/>
              </a:solidFill>
            </a:endParaRPr>
          </a:p>
          <a:p>
            <a:pPr lvl="0" algn="just"/>
            <a:endParaRPr lang="ru-RU" dirty="0" smtClean="0">
              <a:solidFill>
                <a:schemeClr val="accent1"/>
              </a:solidFill>
            </a:endParaRPr>
          </a:p>
          <a:p>
            <a:pPr lvl="0" algn="just"/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jp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4616" y="2122515"/>
            <a:ext cx="2401763" cy="1763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49475" y="881353"/>
            <a:ext cx="9206760" cy="1362049"/>
          </a:xfrm>
          <a:prstGeom prst="rect">
            <a:avLst/>
          </a:prstGeom>
          <a:noFill/>
        </p:spPr>
        <p:txBody>
          <a:bodyPr wrap="square" lIns="83955" tIns="41978" rIns="83955" bIns="41978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Объем инвестиций – 110,0 млн. рублей, средства федерального бюджета – 9,8 млн. рублей, регионального бюджета  – 4,2 млн. рублей, внебюджетные средства – 96,0 млн. рублей.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направлен на разработку конструкторской и технологической документации, подготовку производства и серийное изготовление сепараторов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бактофуг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производства молочных продуктов, соков, растительных масел, виноматериалов производительностью до 15 тонн в час.</a:t>
            </a:r>
          </a:p>
        </p:txBody>
      </p:sp>
      <p:pic>
        <p:nvPicPr>
          <p:cNvPr id="7" name="Рисунок 6" descr="http://mmzseparator.ru/images/20.jpg?crc=17308369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90" y="5127433"/>
            <a:ext cx="1801323" cy="150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17661" y="5192758"/>
            <a:ext cx="7538867" cy="1546715"/>
          </a:xfrm>
          <a:prstGeom prst="rect">
            <a:avLst/>
          </a:prstGeom>
          <a:noFill/>
        </p:spPr>
        <p:txBody>
          <a:bodyPr wrap="square" lIns="83955" tIns="41978" rIns="83955" bIns="41978" rtlCol="0">
            <a:spAutoFit/>
          </a:bodyPr>
          <a:lstStyle/>
          <a:p>
            <a:r>
              <a:rPr lang="ru-RU" sz="13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Бактофуга</a:t>
            </a:r>
            <a:r>
              <a:rPr lang="ru-RU" sz="13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9-ОБЦП – 5, 10, 15</a:t>
            </a:r>
            <a:endParaRPr lang="ru-RU" sz="13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Предназначена для непрерывной очистки подогретого теплого молока от аэробных и анаэробных бактерий. Тип сепаратора закрытый, с непрерывной подачей исходного молока и выводом очищенного молока и бактериального концентрата  по закрытым трубопроводам под давлением, с периодической ручной или автоматической выгрузкой бактериального концентрата из барабана. Выгруженный концентрат подлежит  дальнейшей обработке 130°С паром в потоке и возврату к очищенному молоку.</a:t>
            </a:r>
          </a:p>
          <a:p>
            <a:endParaRPr lang="ru-RU" dirty="0"/>
          </a:p>
        </p:txBody>
      </p:sp>
      <p:pic>
        <p:nvPicPr>
          <p:cNvPr id="9" name="Рисунок 8" descr="http://mmzseparator.ru/images/124323432-crop-u6090.jpg?crc=1150198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904" y="3559648"/>
            <a:ext cx="1801323" cy="1599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217658" y="3886270"/>
            <a:ext cx="7472153" cy="1146605"/>
          </a:xfrm>
          <a:prstGeom prst="rect">
            <a:avLst/>
          </a:prstGeom>
          <a:noFill/>
        </p:spPr>
        <p:txBody>
          <a:bodyPr wrap="square" lIns="83955" tIns="41978" rIns="83955" bIns="41978" rtlCol="0">
            <a:spAutoFit/>
          </a:bodyPr>
          <a:lstStyle/>
          <a:p>
            <a:r>
              <a:rPr lang="ru-RU" sz="13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Сепаратор модели Г9-ОСК с ручной выгрузкой осадка.</a:t>
            </a:r>
            <a:endParaRPr lang="ru-RU" sz="13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Предназначен для разделения сливок жирностью 40-60 % на высокожирные сливки и пахту. Применяется в линиях по производству сливочного масла (несоленого, любительского, крестьянского, бутербродного). На приводе МУ-2.</a:t>
            </a:r>
          </a:p>
          <a:p>
            <a:endParaRPr lang="ru-RU" dirty="0"/>
          </a:p>
        </p:txBody>
      </p:sp>
      <p:pic>
        <p:nvPicPr>
          <p:cNvPr id="11" name="Рисунок 10" descr="http://mmzseparator.ru/images/72.jpg?crc=4462914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904" y="2057188"/>
            <a:ext cx="1868038" cy="156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217658" y="2187840"/>
            <a:ext cx="4603380" cy="1746769"/>
          </a:xfrm>
          <a:prstGeom prst="rect">
            <a:avLst/>
          </a:prstGeom>
          <a:noFill/>
        </p:spPr>
        <p:txBody>
          <a:bodyPr wrap="square" lIns="83955" tIns="41978" rIns="83955" bIns="41978" rtlCol="0">
            <a:spAutoFit/>
          </a:bodyPr>
          <a:lstStyle/>
          <a:p>
            <a:r>
              <a:rPr lang="ru-RU" sz="13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Сепаратор для высокожирных сливок с автоматической  выгрузкой осадка модели Г9-ОСК-М</a:t>
            </a:r>
            <a:endParaRPr lang="ru-RU" sz="13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Предназначен для разделения сливок жирностью 30-40 % на высокожирные сливки и пахту. Применяется в линиях по производству сливочного масла (несоленого, любительского, крестьянского, бутербродного).</a:t>
            </a:r>
          </a:p>
          <a:p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9620" y="162783"/>
            <a:ext cx="6538134" cy="2916320"/>
          </a:xfrm>
          <a:prstGeom prst="rect">
            <a:avLst/>
          </a:prstGeom>
          <a:noFill/>
        </p:spPr>
        <p:txBody>
          <a:bodyPr wrap="square" lIns="83955" tIns="41978" rIns="83955" bIns="4197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«Разработка и серийное производство высокотехнологичного маслоочистительного оборудования для очистки и сушки турбинного и трансформаторного масла на АЭС, ГРЭС и ТЭЦ»                                         (Филиал ОАО «</a:t>
            </a:r>
            <a:r>
              <a:rPr lang="ru-RU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НПЦ-конверсии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г. Махачкала ММЗС).</a:t>
            </a:r>
            <a:endParaRPr lang="ru-RU" sz="16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Объем инвестиций – 100,0 млн. рублей, средства федерального                            бюджета – 8,4 млн. рублей, регионального бюджета – 3,6 млн. рублей, внебюджетные средства – 75,0 млн. рублей.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направлен на производство установки для очистки турбинного и трансформаторного масла.</a:t>
            </a:r>
          </a:p>
          <a:p>
            <a:endParaRPr lang="ru-RU" dirty="0"/>
          </a:p>
        </p:txBody>
      </p:sp>
      <p:pic>
        <p:nvPicPr>
          <p:cNvPr id="4" name="Рисунок 3" descr="jp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7900" y="293431"/>
            <a:ext cx="2601910" cy="2221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http://mmzseparator.ru/images/25.jpg?crc=4513436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623" y="2710435"/>
            <a:ext cx="1467744" cy="1110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84080" y="2645105"/>
            <a:ext cx="8021921" cy="1346660"/>
          </a:xfrm>
          <a:prstGeom prst="rect">
            <a:avLst/>
          </a:prstGeom>
          <a:noFill/>
        </p:spPr>
        <p:txBody>
          <a:bodyPr wrap="square" lIns="83955" tIns="41978" rIns="83955" bIns="41978" rtlCol="0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Сепаратор модели МРЦО – 1</a:t>
            </a:r>
            <a:endParaRPr lang="ru-RU" sz="13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Сепаратор предназначен для глубокой очистки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гидратированных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прессовых растительных масел (подсолнечного, оливкового, соевого и др.) от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фузы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механических примесей и воды, сепаратор обеспечивает высокую степень очистки, прост по конструкции, отличается бесшумной работой механизма, легкостью сборки барабана и привода, простотой обслуживания и удобством в эксплуатации.</a:t>
            </a:r>
          </a:p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50799" y="3951595"/>
            <a:ext cx="7805732" cy="977328"/>
          </a:xfrm>
          <a:prstGeom prst="rect">
            <a:avLst/>
          </a:prstGeom>
          <a:noFill/>
        </p:spPr>
        <p:txBody>
          <a:bodyPr wrap="square" lIns="83955" tIns="41978" rIns="83955" bIns="41978" rtlCol="0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Сепаратор модели Г9-МСТ</a:t>
            </a:r>
            <a:endParaRPr lang="ru-RU" sz="13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Сепаратор предназначен для отделения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гидратационного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осадка после гидратации растительных прессовых масел. Применяется на предприятиях масложировой промышленности.</a:t>
            </a:r>
          </a:p>
          <a:p>
            <a:pPr algn="just"/>
            <a:endParaRPr lang="ru-RU" dirty="0"/>
          </a:p>
        </p:txBody>
      </p:sp>
      <p:pic>
        <p:nvPicPr>
          <p:cNvPr id="8" name="Рисунок 7" descr="http://mmzseparator.ru/images/14.jpg?crc=4718695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623" y="4016919"/>
            <a:ext cx="1497588" cy="11758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http://mmzseparator.ru/images/14.jpg?crc=47186956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623" y="5388733"/>
            <a:ext cx="1497588" cy="1241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950795" y="5323407"/>
            <a:ext cx="7805731" cy="977328"/>
          </a:xfrm>
          <a:prstGeom prst="rect">
            <a:avLst/>
          </a:prstGeom>
          <a:noFill/>
        </p:spPr>
        <p:txBody>
          <a:bodyPr wrap="square" lIns="83955" tIns="41978" rIns="83955" bIns="41978" rtlCol="0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Сепаратор модели Г9-МСМ</a:t>
            </a:r>
            <a:endParaRPr lang="ru-RU" sz="13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Сепаратор предназначен для отделения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гидратационного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осадка после гидратации растительных прессовых масел. Применяется на предприятиях масложировой промышленности.</a:t>
            </a:r>
          </a:p>
          <a:p>
            <a:pPr algn="just"/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051" y="358758"/>
            <a:ext cx="5737546" cy="5701698"/>
          </a:xfrm>
          <a:prstGeom prst="rect">
            <a:avLst/>
          </a:prstGeom>
          <a:noFill/>
        </p:spPr>
        <p:txBody>
          <a:bodyPr wrap="square" lIns="83955" tIns="41978" rIns="83955" bIns="4197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«Организация производства продукции </a:t>
            </a:r>
            <a:r>
              <a:rPr lang="ru-RU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арматуростроения</a:t>
            </a:r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(ЗАО «</a:t>
            </a:r>
            <a:r>
              <a:rPr lang="ru-RU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Мушарака</a:t>
            </a:r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Объем инвестиций – 102,0 млн. рублей, средства федерального                    бюджета – 41,1 млн. рублей, регионального бюджета – 17,6 млн. рублей, внебюджетные средства – 43,3 млн. рублей.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направлен на организацию производства кранов, вентилей, клапанов с полным циклом по технологической цепочке, литье прутков, штамповку, механическую обработку на высокопроизводительных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трансфер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(агрегатных) станках, модернизированных отечественных станках, никелирование, полировку, анализ химического состава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25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437" y="3299385"/>
            <a:ext cx="4670095" cy="261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9270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3293" y="3755623"/>
            <a:ext cx="4403233" cy="271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yshara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7609" y="424079"/>
            <a:ext cx="2735342" cy="2221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3051" y="620055"/>
            <a:ext cx="5337252" cy="2916320"/>
          </a:xfrm>
          <a:prstGeom prst="rect">
            <a:avLst/>
          </a:prstGeom>
          <a:noFill/>
        </p:spPr>
        <p:txBody>
          <a:bodyPr wrap="square" lIns="83955" tIns="41978" rIns="83955" bIns="4197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«Разработка и внедрение в производство импортозамещающей электробытовой техники»                     (ОАО «Буйнакский агрегатный завод»).</a:t>
            </a:r>
            <a:endParaRPr lang="ru-RU" sz="16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Объем инвестиций – 300,0 млн. рублей, средства федерального бюджета – 70,0 млн. рублей, регионального бюджета – 30,0 млн. рублей, внебюджетные средства – 200,0 млн. рублей.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направлен на выпуск комплектующих изделий к крупной, малой и средней бытовой техники. </a:t>
            </a:r>
          </a:p>
          <a:p>
            <a:endParaRPr lang="ru-RU" dirty="0"/>
          </a:p>
        </p:txBody>
      </p:sp>
      <p:pic>
        <p:nvPicPr>
          <p:cNvPr id="4" name="Рисунок 3" descr="_avatar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0454" y="228106"/>
            <a:ext cx="3402497" cy="3658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473" y="3233027"/>
            <a:ext cx="5337252" cy="2793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6060" y="253445"/>
            <a:ext cx="5824505" cy="838828"/>
          </a:xfrm>
          <a:prstGeom prst="rect">
            <a:avLst/>
          </a:prstGeom>
        </p:spPr>
        <p:txBody>
          <a:bodyPr wrap="square" lIns="83955" tIns="41978" rIns="83955" bIns="41978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Организация серийного производства ветроэнергетических установок мощностью 100 кВт»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(ОАО «</a:t>
            </a:r>
            <a:r>
              <a:rPr lang="ru-RU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Южно-Сухокумский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электромеханический завод»).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15 На Сайт Дарслан\Логотип Пред\KEM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189" y="318251"/>
            <a:ext cx="2452022" cy="1620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86059" y="1160748"/>
            <a:ext cx="6155441" cy="1869880"/>
          </a:xfrm>
          <a:prstGeom prst="rect">
            <a:avLst/>
          </a:prstGeom>
        </p:spPr>
        <p:txBody>
          <a:bodyPr wrap="square" lIns="83955" tIns="41978" rIns="83955" bIns="41978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Объем инвестиций – 100,0 млн. рублей, средства федерального бюджета – 35,0 млн. рублей, регионального бюджета –                                  15,0 млн. рублей, внебюджетные средства – 50,0 млн. рублей.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направлен на производство ветроэнергетических установок в количестве 12 штук общей мощностью 1,3 МВт. Стоимость единицы изделия составляет 4,5 млн. рублей.</a:t>
            </a:r>
          </a:p>
          <a:p>
            <a:pPr algn="just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.gapparova\Desktop\0_aded2_f030f9e8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88" y="2775756"/>
            <a:ext cx="9108886" cy="3486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1290</TotalTime>
  <Words>660</Words>
  <Application>Microsoft Office PowerPoint</Application>
  <PresentationFormat>Лист A4 (210x297 мм)</PresentationFormat>
  <Paragraphs>77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Ahmed</dc:creator>
  <cp:lastModifiedBy>Азизхан М. Азизханов</cp:lastModifiedBy>
  <cp:revision>140</cp:revision>
  <dcterms:created xsi:type="dcterms:W3CDTF">2018-02-12T08:32:21Z</dcterms:created>
  <dcterms:modified xsi:type="dcterms:W3CDTF">2018-09-25T09:16:46Z</dcterms:modified>
</cp:coreProperties>
</file>