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66AC"/>
    <a:srgbClr val="EA0211"/>
    <a:srgbClr val="EB0212"/>
    <a:srgbClr val="F00210"/>
    <a:srgbClr val="ED252F"/>
    <a:srgbClr val="455A99"/>
    <a:srgbClr val="EB0210"/>
    <a:srgbClr val="475C9A"/>
    <a:srgbClr val="445996"/>
    <a:srgbClr val="3F56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1"/>
    <p:restoredTop sz="94626"/>
  </p:normalViewPr>
  <p:slideViewPr>
    <p:cSldViewPr snapToGrid="0">
      <p:cViewPr varScale="1">
        <p:scale>
          <a:sx n="109" d="100"/>
          <a:sy n="109" d="100"/>
        </p:scale>
        <p:origin x="7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33A52-331E-4A0A-AA2C-81A9393D914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2625" y="4773613"/>
            <a:ext cx="545465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861A7-2C64-4CAA-BA76-3CB16DA72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908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08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73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283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211" y="181892"/>
            <a:ext cx="1484517" cy="2520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3765BB3-62AA-7549-A09B-F2518ACFF3A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74649" y="181892"/>
            <a:ext cx="1015412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750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49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82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797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02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10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7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79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11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404FD-D263-45DB-9FB8-03A9674A993E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342DB-89D4-4691-A7FC-3F1DA8A79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09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42886" y="1617634"/>
            <a:ext cx="29491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суконные ткани</a:t>
            </a:r>
          </a:p>
          <a:p>
            <a:pPr algn="ctr"/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 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от 500 до 1200 руб./кв. м. </a:t>
            </a:r>
            <a:endParaRPr lang="ru-RU" sz="1400" b="1" dirty="0">
              <a:cs typeface="Rubik Medium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484083" y="3492298"/>
            <a:ext cx="2777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камвольные </a:t>
            </a:r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ткани п/ш </a:t>
            </a:r>
            <a:endParaRPr lang="ru-RU" sz="1400" dirty="0" smtClean="0">
              <a:solidFill>
                <a:srgbClr val="000000"/>
              </a:solidFill>
              <a:latin typeface="Roboto"/>
              <a:cs typeface="Rubik Medium"/>
            </a:endParaRPr>
          </a:p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от 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600 до 2000 - руб./</a:t>
            </a:r>
            <a:r>
              <a:rPr lang="ru-RU" sz="1400" b="1" dirty="0" err="1">
                <a:solidFill>
                  <a:srgbClr val="000000"/>
                </a:solidFill>
                <a:latin typeface="Roboto"/>
                <a:cs typeface="Rubik Medium"/>
              </a:rPr>
              <a:t>кв.м</a:t>
            </a:r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. </a:t>
            </a:r>
            <a:endParaRPr lang="ru-RU" sz="1400" dirty="0">
              <a:cs typeface="Rubik Medium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0420" y="5755169"/>
            <a:ext cx="40377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 smtClean="0">
                <a:solidFill>
                  <a:srgbClr val="000000"/>
                </a:solidFill>
                <a:latin typeface="Roboto"/>
                <a:cs typeface="Rubik Medium"/>
              </a:rPr>
              <a:t>Сливер</a:t>
            </a:r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 </a:t>
            </a:r>
            <a:r>
              <a:rPr lang="ru-RU" sz="1400">
                <a:solidFill>
                  <a:srgbClr val="000000"/>
                </a:solidFill>
                <a:latin typeface="Roboto"/>
                <a:cs typeface="Rubik Medium"/>
              </a:rPr>
              <a:t>из </a:t>
            </a:r>
            <a:r>
              <a:rPr lang="ru-RU" sz="1400" smtClean="0">
                <a:solidFill>
                  <a:srgbClr val="000000"/>
                </a:solidFill>
                <a:latin typeface="Roboto"/>
                <a:cs typeface="Rubik Medium"/>
              </a:rPr>
              <a:t>полутонкой </a:t>
            </a:r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шерсти </a:t>
            </a:r>
            <a:endParaRPr lang="ru-RU" sz="1400" dirty="0" smtClean="0">
              <a:solidFill>
                <a:srgbClr val="000000"/>
              </a:solidFill>
              <a:latin typeface="Roboto"/>
              <a:cs typeface="Rubik Medium"/>
            </a:endParaRPr>
          </a:p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170-250 руб./кг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.</a:t>
            </a:r>
            <a:endParaRPr lang="ru-RU" sz="1400" b="1" dirty="0">
              <a:cs typeface="Rubik Medium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39091" y="1421476"/>
            <a:ext cx="9833956" cy="16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ject 2">
            <a:extLst>
              <a:ext uri="{FF2B5EF4-FFF2-40B4-BE49-F238E27FC236}">
                <a16:creationId xmlns:a16="http://schemas.microsoft.com/office/drawing/2014/main" id="{9798ECC2-21BE-4587-8F41-FA1B5AE18302}"/>
              </a:ext>
            </a:extLst>
          </p:cNvPr>
          <p:cNvSpPr/>
          <p:nvPr/>
        </p:nvSpPr>
        <p:spPr>
          <a:xfrm>
            <a:off x="0" y="166035"/>
            <a:ext cx="7846314" cy="447013"/>
          </a:xfrm>
          <a:custGeom>
            <a:avLst/>
            <a:gdLst/>
            <a:ahLst/>
            <a:cxnLst/>
            <a:rect l="l" t="t" r="r" b="b"/>
            <a:pathLst>
              <a:path w="5474522" h="801487">
                <a:moveTo>
                  <a:pt x="5474522" y="801487"/>
                </a:moveTo>
                <a:lnTo>
                  <a:pt x="0" y="801487"/>
                </a:lnTo>
                <a:lnTo>
                  <a:pt x="0" y="0"/>
                </a:lnTo>
                <a:lnTo>
                  <a:pt x="5474522" y="0"/>
                </a:lnTo>
                <a:lnTo>
                  <a:pt x="5474522" y="801487"/>
                </a:lnTo>
                <a:close/>
              </a:path>
            </a:pathLst>
          </a:custGeom>
          <a:solidFill>
            <a:srgbClr val="4A66AC"/>
          </a:solidFill>
        </p:spPr>
        <p:txBody>
          <a:bodyPr wrap="square" lIns="180000" tIns="0" rIns="0" bIns="0" rtlCol="0" anchor="ctr">
            <a:noAutofit/>
          </a:bodyPr>
          <a:lstStyle/>
          <a:p>
            <a:r>
              <a:rPr lang="ru-RU" sz="2300" b="1" dirty="0" smtClean="0">
                <a:solidFill>
                  <a:schemeClr val="bg1"/>
                </a:solidFill>
                <a:latin typeface="Rubik Medium" pitchFamily="2" charset="-79"/>
                <a:cs typeface="Rubik Medium"/>
              </a:rPr>
              <a:t>Индикативы цен</a:t>
            </a:r>
            <a:endParaRPr lang="ru-RU" sz="2300" b="1" dirty="0">
              <a:solidFill>
                <a:schemeClr val="bg1"/>
              </a:solidFill>
              <a:latin typeface="Rubik Medium" pitchFamily="2" charset="-79"/>
              <a:cs typeface="Rubik Medium"/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910243" y="1278102"/>
            <a:ext cx="257695" cy="2867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cs typeface="Rubik Medium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682" y="770390"/>
            <a:ext cx="31195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accent1"/>
                </a:solidFill>
                <a:latin typeface="Roboto"/>
                <a:cs typeface="Rubik Medium"/>
              </a:rPr>
              <a:t>Грубая (полугрубая) шерсть </a:t>
            </a:r>
            <a:endParaRPr lang="ru-RU" sz="1600" b="1" dirty="0">
              <a:solidFill>
                <a:schemeClr val="accent1"/>
              </a:solidFill>
              <a:cs typeface="Rubik Medium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1424" y="1567841"/>
            <a:ext cx="16205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немытая </a:t>
            </a:r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шерсть </a:t>
            </a:r>
            <a:endParaRPr lang="ru-RU" sz="1400" dirty="0" smtClean="0">
              <a:solidFill>
                <a:srgbClr val="000000"/>
              </a:solidFill>
              <a:latin typeface="Roboto"/>
              <a:cs typeface="Rubik Medium"/>
            </a:endParaRPr>
          </a:p>
          <a:p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 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10-30 руб./кг </a:t>
            </a:r>
            <a:endParaRPr lang="ru-RU" sz="1400" b="1" dirty="0">
              <a:cs typeface="Rubik Medium"/>
            </a:endParaRPr>
          </a:p>
        </p:txBody>
      </p:sp>
      <p:sp>
        <p:nvSpPr>
          <p:cNvPr id="11" name="Блок-схема: узел 10"/>
          <p:cNvSpPr/>
          <p:nvPr/>
        </p:nvSpPr>
        <p:spPr>
          <a:xfrm>
            <a:off x="4438130" y="1278101"/>
            <a:ext cx="257695" cy="2867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cs typeface="Rubik Medium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03988" y="1564848"/>
            <a:ext cx="282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мытая классированная шерсть </a:t>
            </a:r>
            <a:endParaRPr lang="ru-RU" sz="1400" dirty="0" smtClean="0">
              <a:solidFill>
                <a:srgbClr val="000000"/>
              </a:solidFill>
              <a:latin typeface="Roboto"/>
              <a:cs typeface="Rubik Medium"/>
            </a:endParaRPr>
          </a:p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85 - 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120 руб./</a:t>
            </a:r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кг</a:t>
            </a:r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*</a:t>
            </a:r>
            <a:endParaRPr lang="ru-RU" sz="1400" dirty="0">
              <a:cs typeface="Rubik Medium"/>
            </a:endParaRPr>
          </a:p>
        </p:txBody>
      </p:sp>
      <p:sp>
        <p:nvSpPr>
          <p:cNvPr id="14" name="Блок-схема: узел 13"/>
          <p:cNvSpPr/>
          <p:nvPr/>
        </p:nvSpPr>
        <p:spPr>
          <a:xfrm>
            <a:off x="10806581" y="1286415"/>
            <a:ext cx="257695" cy="2867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cs typeface="Rubik Medium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36907" y="1624482"/>
            <a:ext cx="21055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пряжа аппаратная п/ш </a:t>
            </a:r>
          </a:p>
          <a:p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280-350 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руб./</a:t>
            </a:r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кг</a:t>
            </a:r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*</a:t>
            </a:r>
            <a:endParaRPr lang="ru-RU" sz="1400" dirty="0">
              <a:cs typeface="Rubik Medium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39091" y="3296929"/>
            <a:ext cx="9833956" cy="16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Блок-схема: узел 16"/>
          <p:cNvSpPr/>
          <p:nvPr/>
        </p:nvSpPr>
        <p:spPr>
          <a:xfrm>
            <a:off x="910243" y="3153555"/>
            <a:ext cx="257695" cy="2867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cs typeface="Rubik Medium"/>
            </a:endParaRPr>
          </a:p>
        </p:txBody>
      </p:sp>
      <p:sp>
        <p:nvSpPr>
          <p:cNvPr id="18" name="Блок-схема: узел 17"/>
          <p:cNvSpPr/>
          <p:nvPr/>
        </p:nvSpPr>
        <p:spPr>
          <a:xfrm>
            <a:off x="4438130" y="3153554"/>
            <a:ext cx="257695" cy="2867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cs typeface="Rubik Medium"/>
            </a:endParaRPr>
          </a:p>
        </p:txBody>
      </p:sp>
      <p:sp>
        <p:nvSpPr>
          <p:cNvPr id="20" name="Блок-схема: узел 19"/>
          <p:cNvSpPr/>
          <p:nvPr/>
        </p:nvSpPr>
        <p:spPr>
          <a:xfrm>
            <a:off x="10806581" y="3161868"/>
            <a:ext cx="257695" cy="2867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cs typeface="Rubik Medium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70458" y="2582836"/>
            <a:ext cx="330500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accent1"/>
                </a:solidFill>
                <a:latin typeface="Roboto"/>
                <a:cs typeface="Rubik Medium"/>
              </a:rPr>
              <a:t>Тонкая (мериносовая) шерсть </a:t>
            </a:r>
            <a:endParaRPr lang="ru-RU" sz="1600" b="1" dirty="0">
              <a:solidFill>
                <a:schemeClr val="accent1"/>
              </a:solidFill>
              <a:cs typeface="Rubik Medium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-114431" y="3462658"/>
            <a:ext cx="32691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немытая </a:t>
            </a:r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шерсть </a:t>
            </a:r>
            <a:endParaRPr lang="ru-RU" sz="1400" dirty="0" smtClean="0">
              <a:solidFill>
                <a:srgbClr val="000000"/>
              </a:solidFill>
              <a:latin typeface="Roboto"/>
              <a:cs typeface="Rubik Medium"/>
            </a:endParaRPr>
          </a:p>
          <a:p>
            <a:pPr algn="ctr"/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частники </a:t>
            </a:r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80 руб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./</a:t>
            </a:r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кг* </a:t>
            </a:r>
          </a:p>
          <a:p>
            <a:pPr algn="ctr"/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фермеры 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100 руб./</a:t>
            </a:r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кг* </a:t>
            </a:r>
          </a:p>
          <a:p>
            <a:pPr algn="ctr"/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племенные </a:t>
            </a:r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СПК 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210 руб./</a:t>
            </a:r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кг*</a:t>
            </a:r>
            <a:endParaRPr lang="ru-RU" sz="1400" dirty="0">
              <a:cs typeface="Rubik Medium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154763" y="3544765"/>
            <a:ext cx="282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мытая классированная </a:t>
            </a:r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шерсть </a:t>
            </a:r>
          </a:p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250-450 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руб./кг </a:t>
            </a:r>
            <a:endParaRPr lang="ru-RU" sz="1400" b="1" dirty="0">
              <a:cs typeface="Rubik Medium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27692" y="3530741"/>
            <a:ext cx="17627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пряжа п/ш </a:t>
            </a:r>
            <a:endParaRPr lang="ru-RU" sz="1400" dirty="0" smtClean="0">
              <a:solidFill>
                <a:srgbClr val="000000"/>
              </a:solidFill>
              <a:latin typeface="Roboto"/>
              <a:cs typeface="Rubik Medium"/>
            </a:endParaRPr>
          </a:p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850 - 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1000 руб./</a:t>
            </a:r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кг</a:t>
            </a:r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*</a:t>
            </a:r>
            <a:endParaRPr lang="ru-RU" sz="1400" dirty="0">
              <a:cs typeface="Rubik Medium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972625" y="5499980"/>
            <a:ext cx="9833956" cy="16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Блок-схема: узел 25"/>
          <p:cNvSpPr/>
          <p:nvPr/>
        </p:nvSpPr>
        <p:spPr>
          <a:xfrm>
            <a:off x="843777" y="5356606"/>
            <a:ext cx="257695" cy="2867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cs typeface="Rubik Medium"/>
            </a:endParaRPr>
          </a:p>
        </p:txBody>
      </p:sp>
      <p:sp>
        <p:nvSpPr>
          <p:cNvPr id="27" name="Блок-схема: узел 26"/>
          <p:cNvSpPr/>
          <p:nvPr/>
        </p:nvSpPr>
        <p:spPr>
          <a:xfrm>
            <a:off x="5935731" y="5364919"/>
            <a:ext cx="257695" cy="2867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cs typeface="Rubik Medium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07318" y="4818564"/>
            <a:ext cx="22461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accent1"/>
                </a:solidFill>
                <a:latin typeface="Roboto"/>
                <a:cs typeface="Rubik Medium"/>
              </a:rPr>
              <a:t>Полутонкая шерсть </a:t>
            </a:r>
            <a:endParaRPr lang="ru-RU" sz="1600" b="1" dirty="0">
              <a:solidFill>
                <a:schemeClr val="accent1"/>
              </a:solidFill>
              <a:cs typeface="Rubik Medium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08060" y="5725938"/>
            <a:ext cx="3018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немытая полутонкая </a:t>
            </a:r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шерсть </a:t>
            </a:r>
            <a:endParaRPr lang="ru-RU" sz="1400" dirty="0" smtClean="0">
              <a:solidFill>
                <a:srgbClr val="000000"/>
              </a:solidFill>
              <a:latin typeface="Roboto"/>
              <a:cs typeface="Rubik Medium"/>
            </a:endParaRPr>
          </a:p>
          <a:p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58-56 </a:t>
            </a:r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качества </a:t>
            </a:r>
            <a:r>
              <a:rPr lang="ru-RU" sz="1400" b="1" dirty="0">
                <a:solidFill>
                  <a:srgbClr val="000000"/>
                </a:solidFill>
                <a:latin typeface="Roboto"/>
                <a:cs typeface="Rubik Medium"/>
              </a:rPr>
              <a:t>35-50 руб./кг</a:t>
            </a:r>
            <a:endParaRPr lang="ru-RU" sz="1400" b="1" dirty="0">
              <a:cs typeface="Rubik Medium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300618" y="5716094"/>
            <a:ext cx="15279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Roboto"/>
                <a:cs typeface="Rubik Medium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Roboto"/>
                <a:cs typeface="Rubik Medium"/>
              </a:rPr>
              <a:t>мытая шерсть </a:t>
            </a:r>
          </a:p>
          <a:p>
            <a:r>
              <a:rPr lang="ru-RU" sz="1400" b="1" dirty="0" smtClean="0">
                <a:solidFill>
                  <a:srgbClr val="000000"/>
                </a:solidFill>
                <a:latin typeface="Roboto"/>
                <a:cs typeface="Rubik Medium"/>
              </a:rPr>
              <a:t>125-165 руб./кг</a:t>
            </a:r>
            <a:endParaRPr lang="ru-RU" sz="1400" b="1" dirty="0">
              <a:cs typeface="Rubik Medium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7682" y="6409113"/>
            <a:ext cx="4247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*цена указана без НДС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6628" y="1279102"/>
            <a:ext cx="268247" cy="298730"/>
          </a:xfrm>
          <a:prstGeom prst="rect">
            <a:avLst/>
          </a:prstGeom>
        </p:spPr>
      </p:pic>
      <p:sp>
        <p:nvSpPr>
          <p:cNvPr id="34" name="Блок-схема: узел 33"/>
          <p:cNvSpPr/>
          <p:nvPr/>
        </p:nvSpPr>
        <p:spPr>
          <a:xfrm>
            <a:off x="10744199" y="5364918"/>
            <a:ext cx="257695" cy="2867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cs typeface="Rubik Medium"/>
            </a:endParaRPr>
          </a:p>
        </p:txBody>
      </p:sp>
      <p:sp>
        <p:nvSpPr>
          <p:cNvPr id="35" name="Блок-схема: узел 34"/>
          <p:cNvSpPr/>
          <p:nvPr/>
        </p:nvSpPr>
        <p:spPr>
          <a:xfrm>
            <a:off x="7526254" y="3175911"/>
            <a:ext cx="257695" cy="2867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cs typeface="Rubik Medium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739051" y="166035"/>
            <a:ext cx="3252652" cy="6043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1C16581E-8806-FA4A-D5B1-2A98D5DEC99D}"/>
              </a:ext>
            </a:extLst>
          </p:cNvPr>
          <p:cNvGrpSpPr/>
          <p:nvPr/>
        </p:nvGrpSpPr>
        <p:grpSpPr>
          <a:xfrm>
            <a:off x="8405112" y="82739"/>
            <a:ext cx="3586591" cy="635027"/>
            <a:chOff x="335064" y="56558"/>
            <a:chExt cx="4995219" cy="905971"/>
          </a:xfrm>
        </p:grpSpPr>
        <p:pic>
          <p:nvPicPr>
            <p:cNvPr id="37" name="Рисунок 36" descr="Изображение выглядит как Шрифт, логотип, Графика, текст&#10;&#10;Автоматически созданное описание">
              <a:extLst>
                <a:ext uri="{FF2B5EF4-FFF2-40B4-BE49-F238E27FC236}">
                  <a16:creationId xmlns:a16="http://schemas.microsoft.com/office/drawing/2014/main" id="{C5418538-DE03-ABEB-A6B6-3DBCA5E7E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3310" r="94267">
                          <a14:foregroundMark x1="7506" y1="58448" x2="7506" y2="58448"/>
                          <a14:foregroundMark x1="17671" y1="39655" x2="17671" y2="39655"/>
                          <a14:foregroundMark x1="21395" y1="73621" x2="21395" y2="73621"/>
                          <a14:foregroundMark x1="3310" y1="75000" x2="3310" y2="75000"/>
                          <a14:foregroundMark x1="38712" y1="35172" x2="38712" y2="35172"/>
                          <a14:foregroundMark x1="44208" y1="38103" x2="44208" y2="38103"/>
                          <a14:foregroundMark x1="50118" y1="38103" x2="50118" y2="38103"/>
                          <a14:foregroundMark x1="54610" y1="38793" x2="54610" y2="38793"/>
                          <a14:foregroundMark x1="62766" y1="38103" x2="62766" y2="38103"/>
                          <a14:foregroundMark x1="66962" y1="36034" x2="66962" y2="36034"/>
                          <a14:foregroundMark x1="71690" y1="38793" x2="71690" y2="38793"/>
                          <a14:foregroundMark x1="78369" y1="37414" x2="78369" y2="37414"/>
                          <a14:foregroundMark x1="81619" y1="37414" x2="81619" y2="37414"/>
                          <a14:foregroundMark x1="86820" y1="37414" x2="86820" y2="37414"/>
                          <a14:foregroundMark x1="94267" y1="33103" x2="94267" y2="33103"/>
                          <a14:foregroundMark x1="35757" y1="55517" x2="35757" y2="55517"/>
                          <a14:foregroundMark x1="42435" y1="58448" x2="42435" y2="58448"/>
                          <a14:foregroundMark x1="47931" y1="59138" x2="47931" y2="59138"/>
                          <a14:foregroundMark x1="53132" y1="57586" x2="53132" y2="57586"/>
                          <a14:foregroundMark x1="57092" y1="57586" x2="57092" y2="57586"/>
                          <a14:foregroundMark x1="64775" y1="59828" x2="64775" y2="59828"/>
                        </a14:backgroundRemoval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5064" y="56558"/>
              <a:ext cx="2642936" cy="905971"/>
            </a:xfrm>
            <a:prstGeom prst="rect">
              <a:avLst/>
            </a:prstGeom>
          </p:spPr>
        </p:pic>
        <p:grpSp>
          <p:nvGrpSpPr>
            <p:cNvPr id="38" name="Группа 37">
              <a:extLst>
                <a:ext uri="{FF2B5EF4-FFF2-40B4-BE49-F238E27FC236}">
                  <a16:creationId xmlns:a16="http://schemas.microsoft.com/office/drawing/2014/main" id="{586A7FF7-A5FD-2C0F-DAD9-CC54B271CF79}"/>
                </a:ext>
              </a:extLst>
            </p:cNvPr>
            <p:cNvGrpSpPr/>
            <p:nvPr/>
          </p:nvGrpSpPr>
          <p:grpSpPr>
            <a:xfrm>
              <a:off x="2978000" y="56558"/>
              <a:ext cx="2352283" cy="901700"/>
              <a:chOff x="2978000" y="56558"/>
              <a:chExt cx="2352283" cy="901700"/>
            </a:xfrm>
          </p:grpSpPr>
          <p:pic>
            <p:nvPicPr>
              <p:cNvPr id="39" name="Рисунок 38" descr="Изображение выглядит как Шрифт, логотип, Графика, символ&#10;&#10;Автоматически созданное описание">
                <a:extLst>
                  <a:ext uri="{FF2B5EF4-FFF2-40B4-BE49-F238E27FC236}">
                    <a16:creationId xmlns:a16="http://schemas.microsoft.com/office/drawing/2014/main" id="{141CFEE3-F685-9BB1-A4E5-02777F5D3A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9155" b="90141" l="563" r="89296">
                            <a14:foregroundMark x1="8732" y1="37324" x2="8732" y2="37324"/>
                            <a14:foregroundMark x1="3944" y1="52817" x2="3944" y2="52817"/>
                            <a14:foregroundMark x1="8169" y1="69014" x2="8169" y2="69014"/>
                            <a14:foregroundMark x1="21690" y1="63380" x2="21690" y2="63380"/>
                            <a14:foregroundMark x1="24225" y1="73944" x2="24225" y2="73944"/>
                            <a14:foregroundMark x1="20282" y1="37324" x2="20282" y2="37324"/>
                            <a14:foregroundMark x1="15211" y1="47183" x2="15211" y2="47183"/>
                            <a14:foregroundMark x1="845" y1="57042" x2="845" y2="57042"/>
                            <a14:foregroundMark x1="4789" y1="32394" x2="4789" y2="32394"/>
                            <a14:foregroundMark x1="6761" y1="29577" x2="6761" y2="29577"/>
                            <a14:foregroundMark x1="18592" y1="15493" x2="18592" y2="15493"/>
                            <a14:foregroundMark x1="17183" y1="25352" x2="17183" y2="25352"/>
                            <a14:foregroundMark x1="12676" y1="85915" x2="12676" y2="85915"/>
                            <a14:foregroundMark x1="28169" y1="52817" x2="28169" y2="52817"/>
                            <a14:foregroundMark x1="24789" y1="55634" x2="24789" y2="55634"/>
                            <a14:foregroundMark x1="25250" y1="57746" x2="25352" y2="57746"/>
                            <a14:foregroundMark x1="12958" y1="85211" x2="13521" y2="84507"/>
                            <a14:foregroundMark x1="24344" y1="55968" x2="25634" y2="57042"/>
                            <a14:foregroundMark x1="30602" y1="43479" x2="30737" y2="43873"/>
                            <a14:foregroundMark x1="30141" y1="44366" x2="29806" y2="43807"/>
                            <a14:foregroundMark x1="13521" y1="83803" x2="14007" y2="85323"/>
                            <a14:foregroundMark x1="67042" y1="66901" x2="67042" y2="66901"/>
                            <a14:foregroundMark x1="20734" y1="85172" x2="18559" y2="85667"/>
                            <a14:foregroundMark x1="21460" y1="85007" x2="20803" y2="85156"/>
                            <a14:foregroundMark x1="12958" y1="85211" x2="13803" y2="84507"/>
                            <a14:foregroundMark x1="13521" y1="85211" x2="13803" y2="85915"/>
                            <a14:foregroundMark x1="13239" y1="86620" x2="13803" y2="85915"/>
                            <a14:foregroundMark x1="14085" y1="88732" x2="14366" y2="86620"/>
                            <a14:foregroundMark x1="12958" y1="85915" x2="14366" y2="87324"/>
                            <a14:foregroundMark x1="13521" y1="85211" x2="14648" y2="87324"/>
                            <a14:foregroundMark x1="14366" y1="86620" x2="14366" y2="86620"/>
                            <a14:foregroundMark x1="25070" y1="59155" x2="25352" y2="57042"/>
                            <a14:foregroundMark x1="14085" y1="85915" x2="14648" y2="88028"/>
                            <a14:backgroundMark x1="4225" y1="32394" x2="4225" y2="32394"/>
                            <a14:backgroundMark x1="4507" y1="32394" x2="4507" y2="32394"/>
                            <a14:backgroundMark x1="4789" y1="31690" x2="4789" y2="31690"/>
                            <a14:backgroundMark x1="4507" y1="33803" x2="4507" y2="33803"/>
                            <a14:backgroundMark x1="4507" y1="35211" x2="5070" y2="32394"/>
                            <a14:backgroundMark x1="16620" y1="11268" x2="16620" y2="13380"/>
                            <a14:backgroundMark x1="16338" y1="29577" x2="16338" y2="29577"/>
                            <a14:backgroundMark x1="16056" y1="29577" x2="16901" y2="32394"/>
                            <a14:backgroundMark x1="16901" y1="36620" x2="16338" y2="38732"/>
                            <a14:backgroundMark x1="12958" y1="92254" x2="12742" y2="92156"/>
                            <a14:backgroundMark x1="26021" y1="55834" x2="26197" y2="56338"/>
                            <a14:backgroundMark x1="24225" y1="50704" x2="24344" y2="51042"/>
                            <a14:backgroundMark x1="15518" y1="86749" x2="16901" y2="89437"/>
                            <a14:backgroundMark x1="21408" y1="85211" x2="23944" y2="85211"/>
                            <a14:backgroundMark x1="27887" y1="41549" x2="27606" y2="40845"/>
                            <a14:backgroundMark x1="33521" y1="50000" x2="31549" y2="47887"/>
                            <a14:backgroundMark x1="27042" y1="39437" x2="27887" y2="42958"/>
                            <a14:backgroundMark x1="23099" y1="53521" x2="22254" y2="55634"/>
                            <a14:backgroundMark x1="28169" y1="40141" x2="28451" y2="44366"/>
                            <a14:backgroundMark x1="29577" y1="47183" x2="29014" y2="45070"/>
                            <a14:backgroundMark x1="21127" y1="87324" x2="20845" y2="85915"/>
                            <a14:backgroundMark x1="22817" y1="75352" x2="22817" y2="75352"/>
                          </a14:backgroundRemoval>
                        </a14:imgEffect>
                        <a14:imgEffect>
                          <a14:brightnessContrast contrast="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78000" y="56558"/>
                <a:ext cx="2247900" cy="901700"/>
              </a:xfrm>
              <a:prstGeom prst="rect">
                <a:avLst/>
              </a:prstGeom>
            </p:spPr>
          </p:pic>
          <p:pic>
            <p:nvPicPr>
              <p:cNvPr id="40" name="Рисунок 39" descr="Изображение выглядит как Шрифт, логотип, Графика, текст&#10;&#10;Автоматически созданное описание">
                <a:extLst>
                  <a:ext uri="{FF2B5EF4-FFF2-40B4-BE49-F238E27FC236}">
                    <a16:creationId xmlns:a16="http://schemas.microsoft.com/office/drawing/2014/main" id="{50E55C5F-490A-0CC4-10CA-6AFAEAF885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10000" b="90000" l="2606" r="90879">
                            <a14:foregroundMark x1="2606" y1="40606" x2="2606" y2="40606"/>
                            <a14:foregroundMark x1="11564" y1="42121" x2="11564" y2="42121"/>
                            <a14:foregroundMark x1="9772" y1="54545" x2="9772" y2="54545"/>
                            <a14:foregroundMark x1="17590" y1="28788" x2="17590" y2="28788"/>
                            <a14:foregroundMark x1="29805" y1="27576" x2="29805" y2="27576"/>
                            <a14:foregroundMark x1="23616" y1="55758" x2="23616" y2="55758"/>
                            <a14:foregroundMark x1="36482" y1="53939" x2="36482" y2="53939"/>
                            <a14:foregroundMark x1="47394" y1="30000" x2="47394" y2="30000"/>
                            <a14:foregroundMark x1="49349" y1="27576" x2="49349" y2="27576"/>
                            <a14:foregroundMark x1="55700" y1="28788" x2="55700" y2="28788"/>
                            <a14:foregroundMark x1="51792" y1="54545" x2="51792" y2="54545"/>
                            <a14:foregroundMark x1="59772" y1="60303" x2="59772" y2="60303"/>
                            <a14:foregroundMark x1="73290" y1="65758" x2="73290" y2="65758"/>
                            <a14:foregroundMark x1="88111" y1="32424" x2="88111" y2="32424"/>
                            <a14:foregroundMark x1="90879" y1="32424" x2="90879" y2="32424"/>
                          </a14:backgroundRemoval>
                        </a14:imgEffect>
                        <a14:imgEffect>
                          <a14:sharpenSoften amount="25000"/>
                        </a14:imgEffect>
                        <a14:imgEffect>
                          <a14:saturation sat="66000"/>
                        </a14:imgEffect>
                        <a14:imgEffect>
                          <a14:brightnessContrast bright="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56265" y="82667"/>
                <a:ext cx="1574018" cy="84597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7012099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</TotalTime>
  <Words>131</Words>
  <Application>Microsoft Office PowerPoint</Application>
  <PresentationFormat>Широкоэкранный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Rubik Medium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Концепция развития шерстепереработки  в Российской Федерации</dc:title>
  <dc:creator>Агулова Анна Александровна</dc:creator>
  <cp:lastModifiedBy>Агулова Анна Александровна</cp:lastModifiedBy>
  <cp:revision>50</cp:revision>
  <cp:lastPrinted>2024-05-20T15:53:33Z</cp:lastPrinted>
  <dcterms:created xsi:type="dcterms:W3CDTF">2024-05-20T14:11:40Z</dcterms:created>
  <dcterms:modified xsi:type="dcterms:W3CDTF">2024-11-08T07:59:49Z</dcterms:modified>
</cp:coreProperties>
</file>